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CCFF33"/>
    <a:srgbClr val="C888F0"/>
    <a:srgbClr val="9FA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0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98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01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8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30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88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7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9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63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3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C0F8-F9E8-42B8-9653-811E8759F3B0}" type="datetimeFigureOut">
              <a:rPr lang="en-GB" smtClean="0"/>
              <a:pPr/>
              <a:t>22/03/2021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09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mapa.gob.es/portal/site/seMAPA/ficha-procedimiento?procedure_suborg_responsable=79&amp;procedure_id=677&amp;by=theme" TargetMode="External"/><Relationship Id="rId2" Type="http://schemas.openxmlformats.org/officeDocument/2006/relationships/hyperlink" Target="https://sede.mapa.gob.es/portal/site/seMAPA/navTablonAnuncio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(https:/www.boe.es/boe/dias/2020/05/11/pdfs/BOE-A-2020-4915.PDF" TargetMode="External"/><Relationship Id="rId4" Type="http://schemas.openxmlformats.org/officeDocument/2006/relationships/hyperlink" Target="https://sede.mapa.gob.es/portal/site/seMAPA/ficha-procedimiento?procedure_suborg_responsable=79&amp;procedure_id=674&amp;by=the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5358" y="1221252"/>
            <a:ext cx="1616302" cy="12464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b="1" dirty="0"/>
              <a:t>Acceso a un recurso fitogenético para la agricultura y la alimentación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31881" y="5420205"/>
            <a:ext cx="1599779" cy="12464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b="1" dirty="0"/>
              <a:t>No se trata de un recurso fitogenético para la agricultura y la alimentación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941478" y="5683939"/>
            <a:ext cx="8906533" cy="7848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/>
              <a:t>El Real Decreto 429/2020, de 3 de marzo, NO es de aplicación. </a:t>
            </a:r>
          </a:p>
          <a:p>
            <a:r>
              <a:rPr lang="es-ES" sz="1500" dirty="0"/>
              <a:t>*Verificar si fuera de aplicación RD 124/2017, de 24 de febrero, sobre el acceso a los recursos genéticos procedentes de taxones silvestres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959617" y="1443928"/>
            <a:ext cx="2943728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/>
              <a:t>Uso previsto: Investigación, mejora genética o capacitación </a:t>
            </a:r>
            <a:r>
              <a:rPr lang="es-ES" sz="1500" b="1" dirty="0"/>
              <a:t>para la alimentación  y la agricultura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292536" y="1460513"/>
            <a:ext cx="1463157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/>
              <a:t>Tu país es Parte del Tratado Internacional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8225900" y="1417473"/>
            <a:ext cx="1866364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500" dirty="0"/>
              <a:t>El recurso forma parte del Anexo I del Tratado Internacional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0523121" y="1433394"/>
            <a:ext cx="1055310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>
                <a:hlinkClick r:id="rId2"/>
              </a:rPr>
              <a:t>Acceso a través del ANTM</a:t>
            </a:r>
            <a:endParaRPr lang="es-ES" sz="15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6293915" y="3440827"/>
            <a:ext cx="1463157" cy="7848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/>
              <a:t>Tu país es Parte del Protocolo de Nagoya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7002237" y="2279849"/>
            <a:ext cx="469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No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2959618" y="3436809"/>
            <a:ext cx="2943726" cy="7848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/>
              <a:t>Uso previsto: Corresponde con la definición de “utilización”  del  </a:t>
            </a:r>
            <a:r>
              <a:rPr lang="es-ES" sz="1500" b="1" dirty="0"/>
              <a:t>art. 2 (c) </a:t>
            </a:r>
            <a:r>
              <a:rPr lang="es-ES" sz="1500" dirty="0"/>
              <a:t>del Protocolo de Nagoya</a:t>
            </a:r>
          </a:p>
        </p:txBody>
      </p:sp>
      <p:sp>
        <p:nvSpPr>
          <p:cNvPr id="28" name="27 Flecha derecha"/>
          <p:cNvSpPr/>
          <p:nvPr/>
        </p:nvSpPr>
        <p:spPr>
          <a:xfrm>
            <a:off x="5962720" y="3791681"/>
            <a:ext cx="288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8225900" y="3604682"/>
            <a:ext cx="1703648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/>
              <a:t>¿Utilización con fines comerciales?</a:t>
            </a:r>
          </a:p>
        </p:txBody>
      </p:sp>
      <p:sp>
        <p:nvSpPr>
          <p:cNvPr id="35" name="34 Flecha derecha"/>
          <p:cNvSpPr/>
          <p:nvPr/>
        </p:nvSpPr>
        <p:spPr>
          <a:xfrm>
            <a:off x="7834482" y="3784909"/>
            <a:ext cx="288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CuadroTexto"/>
          <p:cNvSpPr txBox="1"/>
          <p:nvPr/>
        </p:nvSpPr>
        <p:spPr>
          <a:xfrm>
            <a:off x="10613940" y="3078916"/>
            <a:ext cx="1221009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>
                <a:hlinkClick r:id="rId3"/>
              </a:rPr>
              <a:t>PIC y MAT necesarios</a:t>
            </a:r>
            <a:endParaRPr lang="es-ES" sz="15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0634670" y="4113643"/>
            <a:ext cx="1213341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500" dirty="0">
                <a:hlinkClick r:id="rId4"/>
              </a:rPr>
              <a:t>Acceso simplificado</a:t>
            </a:r>
            <a:endParaRPr lang="es-ES" sz="15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315357" y="4907665"/>
            <a:ext cx="11532653" cy="323165"/>
          </a:xfrm>
          <a:prstGeom prst="rect">
            <a:avLst/>
          </a:prstGeom>
          <a:solidFill>
            <a:srgbClr val="C888F0"/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500" dirty="0"/>
              <a:t>Acceso cuando que no se cumplen alguno de los criterios anteriores: Aplica el Capitulo I, sección 3, </a:t>
            </a:r>
            <a:r>
              <a:rPr lang="es-ES" sz="1500"/>
              <a:t>RD 429/2020 (</a:t>
            </a:r>
            <a:r>
              <a:rPr lang="es-ES" sz="1500" dirty="0"/>
              <a:t>Acceso a través de ATM. Art. 13)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0" y="166255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Procedimientos de acceso establecidos por el </a:t>
            </a:r>
            <a:r>
              <a:rPr lang="es-ES" b="1" dirty="0">
                <a:hlinkClick r:id="rId5"/>
              </a:rPr>
              <a:t>Real Decreto 429/2020</a:t>
            </a:r>
            <a:r>
              <a:rPr lang="es-ES" b="1" dirty="0"/>
              <a:t>, de 3 de marzo, por el que se aprueba el Reglamento sobre acceso a los recursos fitogenéticos para la agricultura y la alimentación y a los cultivados para utilización con otros fines</a:t>
            </a:r>
          </a:p>
        </p:txBody>
      </p:sp>
      <p:sp>
        <p:nvSpPr>
          <p:cNvPr id="3" name="2 Flecha derecha"/>
          <p:cNvSpPr/>
          <p:nvPr/>
        </p:nvSpPr>
        <p:spPr>
          <a:xfrm>
            <a:off x="2038536" y="1606150"/>
            <a:ext cx="764044" cy="460156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Flecha abajo"/>
          <p:cNvSpPr/>
          <p:nvPr/>
        </p:nvSpPr>
        <p:spPr>
          <a:xfrm>
            <a:off x="4114799" y="2325121"/>
            <a:ext cx="284539" cy="1009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Flecha derecha"/>
          <p:cNvSpPr/>
          <p:nvPr/>
        </p:nvSpPr>
        <p:spPr>
          <a:xfrm>
            <a:off x="2038536" y="5833695"/>
            <a:ext cx="764044" cy="46015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Flecha derecha"/>
          <p:cNvSpPr/>
          <p:nvPr/>
        </p:nvSpPr>
        <p:spPr>
          <a:xfrm>
            <a:off x="7826786" y="1772137"/>
            <a:ext cx="288000" cy="161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lecha derecha"/>
          <p:cNvSpPr/>
          <p:nvPr/>
        </p:nvSpPr>
        <p:spPr>
          <a:xfrm>
            <a:off x="10164186" y="1770162"/>
            <a:ext cx="288000" cy="161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Flecha derecha"/>
          <p:cNvSpPr/>
          <p:nvPr/>
        </p:nvSpPr>
        <p:spPr>
          <a:xfrm>
            <a:off x="5960745" y="1747206"/>
            <a:ext cx="288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Flecha abajo"/>
          <p:cNvSpPr/>
          <p:nvPr/>
        </p:nvSpPr>
        <p:spPr>
          <a:xfrm>
            <a:off x="6782481" y="2339788"/>
            <a:ext cx="236884" cy="640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9140135" y="2288699"/>
            <a:ext cx="6090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No</a:t>
            </a:r>
          </a:p>
        </p:txBody>
      </p:sp>
      <p:sp>
        <p:nvSpPr>
          <p:cNvPr id="44" name="50 CuadroTexto"/>
          <p:cNvSpPr txBox="1"/>
          <p:nvPr/>
        </p:nvSpPr>
        <p:spPr>
          <a:xfrm>
            <a:off x="4366036" y="2332842"/>
            <a:ext cx="4541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No</a:t>
            </a:r>
          </a:p>
        </p:txBody>
      </p:sp>
      <p:sp>
        <p:nvSpPr>
          <p:cNvPr id="40" name="50 CuadroTexto"/>
          <p:cNvSpPr txBox="1"/>
          <p:nvPr/>
        </p:nvSpPr>
        <p:spPr>
          <a:xfrm>
            <a:off x="5891348" y="1453276"/>
            <a:ext cx="4963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Si</a:t>
            </a:r>
          </a:p>
        </p:txBody>
      </p:sp>
      <p:sp>
        <p:nvSpPr>
          <p:cNvPr id="41" name="50 CuadroTexto"/>
          <p:cNvSpPr txBox="1"/>
          <p:nvPr/>
        </p:nvSpPr>
        <p:spPr>
          <a:xfrm>
            <a:off x="7807236" y="1475047"/>
            <a:ext cx="3701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Si</a:t>
            </a:r>
          </a:p>
        </p:txBody>
      </p:sp>
      <p:sp>
        <p:nvSpPr>
          <p:cNvPr id="42" name="50 CuadroTexto"/>
          <p:cNvSpPr txBox="1"/>
          <p:nvPr/>
        </p:nvSpPr>
        <p:spPr>
          <a:xfrm>
            <a:off x="10084525" y="1466339"/>
            <a:ext cx="4963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Si</a:t>
            </a:r>
          </a:p>
        </p:txBody>
      </p:sp>
      <p:sp>
        <p:nvSpPr>
          <p:cNvPr id="46" name="50 CuadroTexto"/>
          <p:cNvSpPr txBox="1"/>
          <p:nvPr/>
        </p:nvSpPr>
        <p:spPr>
          <a:xfrm>
            <a:off x="5921830" y="3521561"/>
            <a:ext cx="3701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Si</a:t>
            </a:r>
          </a:p>
        </p:txBody>
      </p:sp>
      <p:sp>
        <p:nvSpPr>
          <p:cNvPr id="47" name="50 CuadroTexto"/>
          <p:cNvSpPr txBox="1"/>
          <p:nvPr/>
        </p:nvSpPr>
        <p:spPr>
          <a:xfrm>
            <a:off x="7829006" y="3521562"/>
            <a:ext cx="3701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Si</a:t>
            </a:r>
          </a:p>
        </p:txBody>
      </p:sp>
      <p:sp>
        <p:nvSpPr>
          <p:cNvPr id="63" name="62 Flecha curvada hacia arriba"/>
          <p:cNvSpPr/>
          <p:nvPr/>
        </p:nvSpPr>
        <p:spPr>
          <a:xfrm>
            <a:off x="9533962" y="2407023"/>
            <a:ext cx="1815355" cy="43030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10152529" y="2535228"/>
            <a:ext cx="2205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Art 2.2 RD 429/2020 </a:t>
            </a:r>
          </a:p>
        </p:txBody>
      </p:sp>
      <p:sp>
        <p:nvSpPr>
          <p:cNvPr id="65" name="64 Flecha doblada hacia arriba"/>
          <p:cNvSpPr/>
          <p:nvPr/>
        </p:nvSpPr>
        <p:spPr>
          <a:xfrm rot="5400000" flipV="1">
            <a:off x="6367183" y="504264"/>
            <a:ext cx="900952" cy="4679576"/>
          </a:xfrm>
          <a:prstGeom prst="bentUpArrow">
            <a:avLst>
              <a:gd name="adj1" fmla="val 12399"/>
              <a:gd name="adj2" fmla="val 1962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1" name="5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3649"/>
              </p:ext>
            </p:extLst>
          </p:nvPr>
        </p:nvGraphicFramePr>
        <p:xfrm>
          <a:off x="3570200" y="7095007"/>
          <a:ext cx="7556137" cy="261257"/>
        </p:xfrm>
        <a:graphic>
          <a:graphicData uri="http://schemas.openxmlformats.org/drawingml/2006/table">
            <a:tbl>
              <a:tblPr/>
              <a:tblGrid>
                <a:gridCol w="7556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sz="1000" b="1" i="0" dirty="0">
                          <a:latin typeface="Arial"/>
                          <a:ea typeface="Times New Roman"/>
                        </a:rPr>
                        <a:t>D.G. PRODUCCIONES Y MERCADOS AGRARIOS  - </a:t>
                      </a:r>
                      <a:r>
                        <a:rPr kumimoji="0" lang="es-ES_trad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S.G. MEDIOS  DE PRODUCCIÓN AGRÍCOLA  Y OEVV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42 Flecha derecha"/>
          <p:cNvSpPr/>
          <p:nvPr/>
        </p:nvSpPr>
        <p:spPr>
          <a:xfrm rot="19958269">
            <a:off x="10014362" y="3450206"/>
            <a:ext cx="517544" cy="229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Flecha derecha"/>
          <p:cNvSpPr/>
          <p:nvPr/>
        </p:nvSpPr>
        <p:spPr>
          <a:xfrm rot="1187481">
            <a:off x="10001401" y="4159421"/>
            <a:ext cx="552602" cy="207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0 CuadroTexto"/>
          <p:cNvSpPr txBox="1"/>
          <p:nvPr/>
        </p:nvSpPr>
        <p:spPr>
          <a:xfrm>
            <a:off x="9953897" y="3177574"/>
            <a:ext cx="3701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Si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9943701" y="4267243"/>
            <a:ext cx="4804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052823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252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OEVV</dc:creator>
  <cp:lastModifiedBy>Vanesa Rincon Martin</cp:lastModifiedBy>
  <cp:revision>136</cp:revision>
  <dcterms:created xsi:type="dcterms:W3CDTF">2020-01-15T07:20:53Z</dcterms:created>
  <dcterms:modified xsi:type="dcterms:W3CDTF">2021-03-22T13:22:25Z</dcterms:modified>
</cp:coreProperties>
</file>