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CCFF33"/>
    <a:srgbClr val="C888F0"/>
    <a:srgbClr val="9FAD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24/03/2021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10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24/03/2021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98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24/03/2021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01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24/03/2021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68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24/03/2021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60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24/03/2021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30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24/03/2021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88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24/03/2021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07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24/03/2021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89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24/03/2021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63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C0F8-F9E8-42B8-9653-811E8759F3B0}" type="datetimeFigureOut">
              <a:rPr lang="en-GB" smtClean="0"/>
              <a:pPr/>
              <a:t>24/03/2021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33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CC0F8-F9E8-42B8-9653-811E8759F3B0}" type="datetimeFigureOut">
              <a:rPr lang="en-GB" smtClean="0"/>
              <a:pPr/>
              <a:t>24/03/2021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3C38-1F8F-4DE3-8F24-667FEE7A9F1F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09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ede.mapa.gob.es/portal/site/seMAPA/ficha-procedimiento?procedure_suborg_responsable=79&amp;procedure_etiqueta_pdu=null&amp;procedure_id=677&amp;by=theme" TargetMode="External"/><Relationship Id="rId2" Type="http://schemas.openxmlformats.org/officeDocument/2006/relationships/hyperlink" Target="https://sede.mapa.gob.es/portal/site/seMAPA/navTablonAnuncio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ede.mapa.gob.es/portal/site/seMAPA/ficha-procedimiento?procedure_suborg_responsable=79&amp;procedure_id=674&amp;by=the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15358" y="1321265"/>
            <a:ext cx="1616302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500" b="1" dirty="0"/>
              <a:t>Access to a </a:t>
            </a:r>
            <a:r>
              <a:rPr lang="es-ES" sz="1500" b="1" dirty="0" err="1"/>
              <a:t>plant</a:t>
            </a:r>
            <a:r>
              <a:rPr lang="es-ES" sz="1500" b="1" dirty="0"/>
              <a:t> </a:t>
            </a:r>
            <a:r>
              <a:rPr lang="es-ES" sz="1500" b="1" dirty="0" err="1"/>
              <a:t>genetic</a:t>
            </a:r>
            <a:r>
              <a:rPr lang="es-ES" sz="1500" b="1" dirty="0"/>
              <a:t> </a:t>
            </a:r>
            <a:r>
              <a:rPr lang="es-ES" sz="1500" b="1" dirty="0" err="1"/>
              <a:t>resource</a:t>
            </a:r>
            <a:r>
              <a:rPr lang="es-ES" sz="1500" b="1" dirty="0"/>
              <a:t> </a:t>
            </a:r>
            <a:r>
              <a:rPr lang="es-ES" sz="1500" b="1" dirty="0" err="1"/>
              <a:t>for</a:t>
            </a:r>
            <a:r>
              <a:rPr lang="es-ES" sz="1500" b="1" dirty="0"/>
              <a:t> </a:t>
            </a:r>
            <a:r>
              <a:rPr lang="es-ES" sz="1500" b="1" dirty="0" err="1"/>
              <a:t>food</a:t>
            </a:r>
            <a:r>
              <a:rPr lang="es-ES" sz="1500" b="1" dirty="0"/>
              <a:t> and agricultura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31881" y="5563085"/>
            <a:ext cx="1599779" cy="10156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500" b="1" dirty="0" err="1"/>
              <a:t>It</a:t>
            </a:r>
            <a:r>
              <a:rPr lang="es-ES" sz="1500" b="1" dirty="0"/>
              <a:t> </a:t>
            </a:r>
            <a:r>
              <a:rPr lang="es-ES" sz="1500" b="1" dirty="0" err="1"/>
              <a:t>is</a:t>
            </a:r>
            <a:r>
              <a:rPr lang="es-ES" sz="1500" b="1" dirty="0"/>
              <a:t> NOT a </a:t>
            </a:r>
            <a:r>
              <a:rPr lang="es-ES" sz="1500" b="1" dirty="0" err="1"/>
              <a:t>a</a:t>
            </a:r>
            <a:r>
              <a:rPr lang="es-ES" sz="1500" b="1" dirty="0"/>
              <a:t> </a:t>
            </a:r>
            <a:r>
              <a:rPr lang="es-ES" sz="1500" b="1" dirty="0" err="1"/>
              <a:t>plant</a:t>
            </a:r>
            <a:r>
              <a:rPr lang="es-ES" sz="1500" b="1" dirty="0"/>
              <a:t> </a:t>
            </a:r>
            <a:r>
              <a:rPr lang="es-ES" sz="1500" b="1" dirty="0" err="1"/>
              <a:t>genetic</a:t>
            </a:r>
            <a:r>
              <a:rPr lang="es-ES" sz="1500" b="1" dirty="0"/>
              <a:t> </a:t>
            </a:r>
            <a:r>
              <a:rPr lang="es-ES" sz="1500" b="1" dirty="0" err="1"/>
              <a:t>resource</a:t>
            </a:r>
            <a:r>
              <a:rPr lang="es-ES" sz="1500" b="1" dirty="0"/>
              <a:t> </a:t>
            </a:r>
            <a:r>
              <a:rPr lang="es-ES" sz="1500" b="1" dirty="0" err="1"/>
              <a:t>for</a:t>
            </a:r>
            <a:r>
              <a:rPr lang="es-ES" sz="1500" b="1" dirty="0"/>
              <a:t> </a:t>
            </a:r>
            <a:r>
              <a:rPr lang="es-ES" sz="1500" b="1" dirty="0" err="1"/>
              <a:t>food</a:t>
            </a:r>
            <a:r>
              <a:rPr lang="es-ES" sz="1500" b="1" dirty="0"/>
              <a:t> and </a:t>
            </a:r>
            <a:r>
              <a:rPr lang="es-ES" sz="1500" b="1" dirty="0" err="1"/>
              <a:t>agriculture</a:t>
            </a:r>
            <a:endParaRPr lang="es-ES" sz="15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941478" y="5683939"/>
            <a:ext cx="8906533" cy="7848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500" dirty="0" err="1"/>
              <a:t>The</a:t>
            </a:r>
            <a:r>
              <a:rPr lang="es-ES" sz="1500" dirty="0"/>
              <a:t> Royal </a:t>
            </a:r>
            <a:r>
              <a:rPr lang="es-ES" sz="1500" dirty="0" err="1"/>
              <a:t>Decree</a:t>
            </a:r>
            <a:r>
              <a:rPr lang="es-ES" sz="1500" dirty="0"/>
              <a:t> 429/2020, of 3 </a:t>
            </a:r>
            <a:r>
              <a:rPr lang="es-ES" sz="1500" dirty="0" err="1"/>
              <a:t>March</a:t>
            </a:r>
            <a:r>
              <a:rPr lang="es-ES" sz="1500" dirty="0"/>
              <a:t>, </a:t>
            </a:r>
            <a:r>
              <a:rPr lang="es-ES" sz="1500" dirty="0" err="1"/>
              <a:t>does</a:t>
            </a:r>
            <a:r>
              <a:rPr lang="es-ES" sz="1500" dirty="0"/>
              <a:t> </a:t>
            </a:r>
            <a:r>
              <a:rPr lang="es-ES" sz="1500" dirty="0" err="1"/>
              <a:t>not</a:t>
            </a:r>
            <a:r>
              <a:rPr lang="es-ES" sz="1500" dirty="0"/>
              <a:t> </a:t>
            </a:r>
            <a:r>
              <a:rPr lang="es-ES" sz="1500" dirty="0" err="1"/>
              <a:t>apply</a:t>
            </a:r>
            <a:r>
              <a:rPr lang="es-ES" sz="1500" dirty="0"/>
              <a:t>. </a:t>
            </a:r>
          </a:p>
          <a:p>
            <a:r>
              <a:rPr lang="es-ES" sz="1500" dirty="0"/>
              <a:t>* </a:t>
            </a:r>
            <a:r>
              <a:rPr lang="es-ES" sz="1500" dirty="0" err="1"/>
              <a:t>Please</a:t>
            </a:r>
            <a:r>
              <a:rPr lang="es-ES" sz="1500" dirty="0"/>
              <a:t> note </a:t>
            </a:r>
            <a:r>
              <a:rPr lang="es-ES" sz="1500" dirty="0" err="1"/>
              <a:t>that</a:t>
            </a:r>
            <a:r>
              <a:rPr lang="es-ES" sz="1500" dirty="0"/>
              <a:t> </a:t>
            </a:r>
            <a:r>
              <a:rPr lang="es-ES" sz="1500" dirty="0" err="1"/>
              <a:t>the</a:t>
            </a:r>
            <a:r>
              <a:rPr lang="es-ES" sz="1500" dirty="0"/>
              <a:t> Royal </a:t>
            </a:r>
            <a:r>
              <a:rPr lang="es-ES" sz="1500" dirty="0" err="1"/>
              <a:t>Decree</a:t>
            </a:r>
            <a:r>
              <a:rPr lang="es-ES" sz="1500" dirty="0"/>
              <a:t> 124/2017, of 24 </a:t>
            </a:r>
            <a:r>
              <a:rPr lang="es-ES" sz="1500" dirty="0" err="1"/>
              <a:t>February</a:t>
            </a:r>
            <a:r>
              <a:rPr lang="es-ES" sz="1500" dirty="0"/>
              <a:t>, </a:t>
            </a:r>
            <a:r>
              <a:rPr lang="en-GB" sz="1500" dirty="0"/>
              <a:t>on access to genetic resources from wild taxa may apply</a:t>
            </a:r>
            <a:endParaRPr lang="es-ES" sz="15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2959617" y="1443928"/>
            <a:ext cx="2943728" cy="7848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s-ES" sz="1500" dirty="0" err="1"/>
              <a:t>Intended</a:t>
            </a:r>
            <a:r>
              <a:rPr lang="es-ES" sz="1500" dirty="0"/>
              <a:t> use: Investigación, mejora genética o capacitación </a:t>
            </a:r>
            <a:r>
              <a:rPr lang="es-ES" sz="1500" b="1" dirty="0"/>
              <a:t>para la alimentación  y la agricultura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6292536" y="1460513"/>
            <a:ext cx="1709316" cy="7848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s-ES" sz="1500" dirty="0" err="1"/>
              <a:t>Your</a:t>
            </a:r>
            <a:r>
              <a:rPr lang="es-ES" sz="1500" dirty="0"/>
              <a:t> country </a:t>
            </a:r>
            <a:r>
              <a:rPr lang="es-ES" sz="1500" dirty="0" err="1"/>
              <a:t>is</a:t>
            </a:r>
            <a:r>
              <a:rPr lang="es-ES" sz="1500" dirty="0"/>
              <a:t> </a:t>
            </a:r>
            <a:r>
              <a:rPr lang="es-ES" sz="1500" dirty="0" err="1"/>
              <a:t>Part</a:t>
            </a:r>
            <a:r>
              <a:rPr lang="es-ES" sz="1500" dirty="0"/>
              <a:t> of </a:t>
            </a:r>
            <a:r>
              <a:rPr lang="es-ES" sz="1500" dirty="0" err="1"/>
              <a:t>the</a:t>
            </a:r>
            <a:r>
              <a:rPr lang="es-ES" sz="1500" dirty="0"/>
              <a:t> International </a:t>
            </a:r>
            <a:r>
              <a:rPr lang="es-ES" sz="1500" dirty="0" err="1"/>
              <a:t>Treaty</a:t>
            </a:r>
            <a:endParaRPr lang="es-ES" sz="15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8483080" y="1417473"/>
            <a:ext cx="1866364" cy="7848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ES" sz="1500" dirty="0" err="1"/>
              <a:t>The</a:t>
            </a:r>
            <a:r>
              <a:rPr lang="es-ES" sz="1500" dirty="0"/>
              <a:t> </a:t>
            </a:r>
            <a:r>
              <a:rPr lang="es-ES" sz="1500" dirty="0" err="1"/>
              <a:t>plant</a:t>
            </a:r>
            <a:r>
              <a:rPr lang="es-ES" sz="1500" dirty="0"/>
              <a:t> </a:t>
            </a:r>
            <a:r>
              <a:rPr lang="es-ES" sz="1500" dirty="0" err="1"/>
              <a:t>genetic</a:t>
            </a:r>
            <a:r>
              <a:rPr lang="es-ES" sz="1500" dirty="0"/>
              <a:t> </a:t>
            </a:r>
            <a:r>
              <a:rPr lang="es-ES" sz="1500" dirty="0" err="1"/>
              <a:t>resource</a:t>
            </a:r>
            <a:r>
              <a:rPr lang="es-ES" sz="1500" dirty="0"/>
              <a:t> </a:t>
            </a:r>
            <a:r>
              <a:rPr lang="es-ES" sz="1500" dirty="0" err="1"/>
              <a:t>is</a:t>
            </a:r>
            <a:r>
              <a:rPr lang="es-ES" sz="1500" dirty="0"/>
              <a:t> </a:t>
            </a:r>
            <a:r>
              <a:rPr lang="es-ES" sz="1500" dirty="0" err="1"/>
              <a:t>part</a:t>
            </a:r>
            <a:r>
              <a:rPr lang="es-ES" sz="1500" dirty="0"/>
              <a:t> of </a:t>
            </a:r>
            <a:r>
              <a:rPr lang="es-ES" sz="1500" dirty="0" err="1"/>
              <a:t>the</a:t>
            </a:r>
            <a:r>
              <a:rPr lang="es-ES" sz="1500" dirty="0"/>
              <a:t> </a:t>
            </a:r>
            <a:r>
              <a:rPr lang="es-ES" sz="1500" dirty="0" err="1"/>
              <a:t>Treaty’s</a:t>
            </a:r>
            <a:r>
              <a:rPr lang="es-ES" sz="1500" dirty="0"/>
              <a:t> </a:t>
            </a:r>
            <a:r>
              <a:rPr lang="es-ES" sz="1500" dirty="0" err="1"/>
              <a:t>Annex</a:t>
            </a:r>
            <a:r>
              <a:rPr lang="es-ES" sz="1500" dirty="0"/>
              <a:t> I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10780301" y="1433394"/>
            <a:ext cx="1055310" cy="7848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s-ES" sz="1500" dirty="0">
                <a:hlinkClick r:id="rId2"/>
              </a:rPr>
              <a:t>Access </a:t>
            </a:r>
            <a:r>
              <a:rPr lang="es-ES" sz="1500" dirty="0" err="1">
                <a:hlinkClick r:id="rId2"/>
              </a:rPr>
              <a:t>through</a:t>
            </a:r>
            <a:r>
              <a:rPr lang="es-ES" sz="1500" dirty="0">
                <a:hlinkClick r:id="rId2"/>
              </a:rPr>
              <a:t> </a:t>
            </a:r>
            <a:r>
              <a:rPr lang="es-ES" sz="1500" dirty="0" err="1">
                <a:hlinkClick r:id="rId2"/>
              </a:rPr>
              <a:t>the</a:t>
            </a:r>
            <a:r>
              <a:rPr lang="es-ES" sz="1500" dirty="0">
                <a:hlinkClick r:id="rId2"/>
              </a:rPr>
              <a:t> SMTA</a:t>
            </a:r>
            <a:endParaRPr lang="es-ES" sz="15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6293915" y="3440827"/>
            <a:ext cx="1463157" cy="7848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500" dirty="0" err="1"/>
              <a:t>Your</a:t>
            </a:r>
            <a:r>
              <a:rPr lang="es-ES" sz="1500" dirty="0"/>
              <a:t> country </a:t>
            </a:r>
            <a:r>
              <a:rPr lang="es-ES" sz="1500" dirty="0" err="1"/>
              <a:t>is</a:t>
            </a:r>
            <a:r>
              <a:rPr lang="es-ES" sz="1500" dirty="0"/>
              <a:t> </a:t>
            </a:r>
            <a:r>
              <a:rPr lang="es-ES" sz="1500" dirty="0" err="1"/>
              <a:t>Part</a:t>
            </a:r>
            <a:r>
              <a:rPr lang="es-ES" sz="1500" dirty="0"/>
              <a:t> of </a:t>
            </a:r>
            <a:r>
              <a:rPr lang="es-ES" sz="1500" dirty="0" err="1"/>
              <a:t>the</a:t>
            </a:r>
            <a:r>
              <a:rPr lang="es-ES" sz="1500" dirty="0"/>
              <a:t> Nagoya </a:t>
            </a:r>
            <a:r>
              <a:rPr lang="es-ES" sz="1500" dirty="0" err="1"/>
              <a:t>Protocol</a:t>
            </a:r>
            <a:endParaRPr lang="es-ES" sz="15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2959618" y="3436809"/>
            <a:ext cx="2943726" cy="7848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500" dirty="0" err="1"/>
              <a:t>Intended</a:t>
            </a:r>
            <a:r>
              <a:rPr lang="es-ES" sz="1500" dirty="0"/>
              <a:t> use: </a:t>
            </a:r>
            <a:r>
              <a:rPr lang="es-ES" sz="1500" dirty="0" err="1"/>
              <a:t>Corresponds</a:t>
            </a:r>
            <a:r>
              <a:rPr lang="es-ES" sz="1500" dirty="0"/>
              <a:t> to </a:t>
            </a:r>
            <a:r>
              <a:rPr lang="es-ES" sz="1500" dirty="0" err="1"/>
              <a:t>the</a:t>
            </a:r>
            <a:r>
              <a:rPr lang="es-ES" sz="1500" dirty="0"/>
              <a:t> </a:t>
            </a:r>
            <a:r>
              <a:rPr lang="es-ES" sz="1500" dirty="0" err="1"/>
              <a:t>definition</a:t>
            </a:r>
            <a:r>
              <a:rPr lang="es-ES" sz="1500" dirty="0"/>
              <a:t> of “</a:t>
            </a:r>
            <a:r>
              <a:rPr lang="es-ES" sz="1500" dirty="0" err="1"/>
              <a:t>utilization</a:t>
            </a:r>
            <a:r>
              <a:rPr lang="es-ES" sz="1500" dirty="0"/>
              <a:t>” </a:t>
            </a:r>
            <a:r>
              <a:rPr lang="es-ES" sz="1500" dirty="0" err="1"/>
              <a:t>given</a:t>
            </a:r>
            <a:r>
              <a:rPr lang="es-ES" sz="1500" dirty="0"/>
              <a:t> </a:t>
            </a:r>
            <a:r>
              <a:rPr lang="es-ES" sz="1500" dirty="0" err="1"/>
              <a:t>by</a:t>
            </a:r>
            <a:r>
              <a:rPr lang="es-ES" sz="1500" dirty="0"/>
              <a:t> </a:t>
            </a:r>
            <a:r>
              <a:rPr lang="es-ES" sz="1500" b="1" dirty="0"/>
              <a:t>art. 2 (c)</a:t>
            </a:r>
            <a:r>
              <a:rPr lang="es-ES" sz="1500" dirty="0"/>
              <a:t> of </a:t>
            </a:r>
            <a:r>
              <a:rPr lang="es-ES" sz="1500" dirty="0" err="1"/>
              <a:t>the</a:t>
            </a:r>
            <a:r>
              <a:rPr lang="es-ES" sz="1500" dirty="0"/>
              <a:t> Nagoya </a:t>
            </a:r>
            <a:r>
              <a:rPr lang="es-ES" sz="1500" dirty="0" err="1"/>
              <a:t>Protocol</a:t>
            </a:r>
            <a:endParaRPr lang="es-ES" sz="1500" dirty="0"/>
          </a:p>
        </p:txBody>
      </p:sp>
      <p:sp>
        <p:nvSpPr>
          <p:cNvPr id="28" name="27 Flecha derecha"/>
          <p:cNvSpPr/>
          <p:nvPr/>
        </p:nvSpPr>
        <p:spPr>
          <a:xfrm>
            <a:off x="5962720" y="3791681"/>
            <a:ext cx="288000" cy="1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CuadroTexto"/>
          <p:cNvSpPr txBox="1"/>
          <p:nvPr/>
        </p:nvSpPr>
        <p:spPr>
          <a:xfrm>
            <a:off x="8225900" y="3604682"/>
            <a:ext cx="1703648" cy="5539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500" dirty="0"/>
              <a:t>Use </a:t>
            </a:r>
            <a:r>
              <a:rPr lang="es-ES" sz="1500" dirty="0" err="1"/>
              <a:t>for</a:t>
            </a:r>
            <a:r>
              <a:rPr lang="es-ES" sz="1500" dirty="0"/>
              <a:t> </a:t>
            </a:r>
            <a:r>
              <a:rPr lang="es-ES" sz="1500" dirty="0" err="1"/>
              <a:t>commercial</a:t>
            </a:r>
            <a:r>
              <a:rPr lang="es-ES" sz="1500" dirty="0"/>
              <a:t> uses?</a:t>
            </a:r>
          </a:p>
        </p:txBody>
      </p:sp>
      <p:sp>
        <p:nvSpPr>
          <p:cNvPr id="35" name="34 Flecha derecha"/>
          <p:cNvSpPr/>
          <p:nvPr/>
        </p:nvSpPr>
        <p:spPr>
          <a:xfrm>
            <a:off x="7834482" y="3784909"/>
            <a:ext cx="288000" cy="1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CuadroTexto"/>
          <p:cNvSpPr txBox="1"/>
          <p:nvPr/>
        </p:nvSpPr>
        <p:spPr>
          <a:xfrm>
            <a:off x="10613940" y="3078916"/>
            <a:ext cx="1221009" cy="5539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500" dirty="0">
                <a:hlinkClick r:id="rId3"/>
              </a:rPr>
              <a:t>PIC and MAT </a:t>
            </a:r>
            <a:r>
              <a:rPr lang="es-ES" sz="1500" dirty="0" err="1">
                <a:hlinkClick r:id="rId3"/>
              </a:rPr>
              <a:t>required</a:t>
            </a:r>
            <a:endParaRPr lang="es-ES" sz="15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10634670" y="4113643"/>
            <a:ext cx="1213341" cy="5539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s-ES" sz="1500" dirty="0" err="1">
                <a:hlinkClick r:id="rId4"/>
              </a:rPr>
              <a:t>Simplified</a:t>
            </a:r>
            <a:r>
              <a:rPr lang="es-ES" sz="1500" dirty="0">
                <a:hlinkClick r:id="rId4"/>
              </a:rPr>
              <a:t> </a:t>
            </a:r>
            <a:r>
              <a:rPr lang="es-ES" sz="1500" dirty="0" err="1">
                <a:hlinkClick r:id="rId4"/>
              </a:rPr>
              <a:t>access</a:t>
            </a:r>
            <a:endParaRPr lang="es-ES" sz="1500" dirty="0"/>
          </a:p>
        </p:txBody>
      </p:sp>
      <p:sp>
        <p:nvSpPr>
          <p:cNvPr id="45" name="44 CuadroTexto"/>
          <p:cNvSpPr txBox="1"/>
          <p:nvPr/>
        </p:nvSpPr>
        <p:spPr>
          <a:xfrm>
            <a:off x="315357" y="4907665"/>
            <a:ext cx="11532653" cy="323165"/>
          </a:xfrm>
          <a:prstGeom prst="rect">
            <a:avLst/>
          </a:prstGeom>
          <a:solidFill>
            <a:srgbClr val="C888F0"/>
          </a:solidFill>
          <a:ln w="254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500" dirty="0"/>
              <a:t>Access when any of the above criteria are not met</a:t>
            </a:r>
            <a:r>
              <a:rPr lang="es-ES" sz="1500" dirty="0"/>
              <a:t>: Art. 3, </a:t>
            </a:r>
            <a:r>
              <a:rPr lang="es-ES" sz="1500" dirty="0" err="1"/>
              <a:t>Chapter</a:t>
            </a:r>
            <a:r>
              <a:rPr lang="es-ES" sz="1500" dirty="0"/>
              <a:t> I, </a:t>
            </a:r>
            <a:r>
              <a:rPr lang="es-ES" sz="1500" dirty="0" err="1"/>
              <a:t>Section</a:t>
            </a:r>
            <a:r>
              <a:rPr lang="es-ES" sz="1500" dirty="0"/>
              <a:t> 3, of </a:t>
            </a:r>
            <a:r>
              <a:rPr lang="es-ES" sz="1500" dirty="0" err="1"/>
              <a:t>the</a:t>
            </a:r>
            <a:r>
              <a:rPr lang="es-ES" sz="1500" dirty="0"/>
              <a:t> Royal </a:t>
            </a:r>
            <a:r>
              <a:rPr lang="es-ES" sz="1500" dirty="0" err="1"/>
              <a:t>Decree</a:t>
            </a:r>
            <a:r>
              <a:rPr lang="es-ES" sz="1500" dirty="0"/>
              <a:t> 429/2020, </a:t>
            </a:r>
            <a:r>
              <a:rPr lang="es-ES" sz="1500" dirty="0" err="1"/>
              <a:t>applies</a:t>
            </a:r>
            <a:r>
              <a:rPr lang="es-ES" sz="1500"/>
              <a:t> (</a:t>
            </a:r>
            <a:r>
              <a:rPr lang="es-ES" sz="1500" dirty="0"/>
              <a:t>A</a:t>
            </a:r>
            <a:r>
              <a:rPr lang="es-ES" sz="1500"/>
              <a:t>ccess </a:t>
            </a:r>
            <a:r>
              <a:rPr lang="es-ES" sz="1500" dirty="0" err="1"/>
              <a:t>through</a:t>
            </a:r>
            <a:r>
              <a:rPr lang="es-ES" sz="1500" dirty="0"/>
              <a:t> </a:t>
            </a:r>
            <a:r>
              <a:rPr lang="es-ES" sz="1500" dirty="0" err="1"/>
              <a:t>an</a:t>
            </a:r>
            <a:r>
              <a:rPr lang="es-ES" sz="1500" dirty="0"/>
              <a:t> ATM) 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315357" y="266271"/>
            <a:ext cx="11532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b="1" dirty="0"/>
              <a:t>Access procedures established by the Royal Decree 429/2020, of 3 March, which approves the Regulation on access to Spanish plant genetic resources for food and agriculture and to those cultivated for other uses</a:t>
            </a:r>
            <a:endParaRPr lang="es-ES" b="1" dirty="0"/>
          </a:p>
        </p:txBody>
      </p:sp>
      <p:sp>
        <p:nvSpPr>
          <p:cNvPr id="3" name="2 Flecha derecha"/>
          <p:cNvSpPr/>
          <p:nvPr/>
        </p:nvSpPr>
        <p:spPr>
          <a:xfrm>
            <a:off x="2038536" y="1606150"/>
            <a:ext cx="764044" cy="460156"/>
          </a:xfrm>
          <a:prstGeom prst="rightArrow">
            <a:avLst/>
          </a:prstGeom>
          <a:solidFill>
            <a:srgbClr val="92D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61 Flecha abajo"/>
          <p:cNvSpPr/>
          <p:nvPr/>
        </p:nvSpPr>
        <p:spPr>
          <a:xfrm>
            <a:off x="4114799" y="2325121"/>
            <a:ext cx="284539" cy="1009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8" name="97 Flecha derecha"/>
          <p:cNvSpPr/>
          <p:nvPr/>
        </p:nvSpPr>
        <p:spPr>
          <a:xfrm>
            <a:off x="2038536" y="5833695"/>
            <a:ext cx="764044" cy="460156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8" name="107 Flecha derecha"/>
          <p:cNvSpPr/>
          <p:nvPr/>
        </p:nvSpPr>
        <p:spPr>
          <a:xfrm>
            <a:off x="8098254" y="1772137"/>
            <a:ext cx="288000" cy="161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9" name="108 Flecha derecha"/>
          <p:cNvSpPr/>
          <p:nvPr/>
        </p:nvSpPr>
        <p:spPr>
          <a:xfrm>
            <a:off x="10421366" y="1770162"/>
            <a:ext cx="288000" cy="1615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0" name="109 Flecha derecha"/>
          <p:cNvSpPr/>
          <p:nvPr/>
        </p:nvSpPr>
        <p:spPr>
          <a:xfrm>
            <a:off x="5960745" y="1747206"/>
            <a:ext cx="288000" cy="1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2" name="111 CuadroTexto"/>
          <p:cNvSpPr txBox="1"/>
          <p:nvPr/>
        </p:nvSpPr>
        <p:spPr>
          <a:xfrm>
            <a:off x="9140135" y="2288699"/>
            <a:ext cx="6090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No</a:t>
            </a:r>
          </a:p>
        </p:txBody>
      </p:sp>
      <p:sp>
        <p:nvSpPr>
          <p:cNvPr id="44" name="50 CuadroTexto"/>
          <p:cNvSpPr txBox="1"/>
          <p:nvPr/>
        </p:nvSpPr>
        <p:spPr>
          <a:xfrm>
            <a:off x="4366036" y="2332842"/>
            <a:ext cx="4541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No</a:t>
            </a:r>
          </a:p>
        </p:txBody>
      </p:sp>
      <p:sp>
        <p:nvSpPr>
          <p:cNvPr id="40" name="50 CuadroTexto"/>
          <p:cNvSpPr txBox="1"/>
          <p:nvPr/>
        </p:nvSpPr>
        <p:spPr>
          <a:xfrm>
            <a:off x="5891348" y="1453276"/>
            <a:ext cx="4963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Yes</a:t>
            </a:r>
          </a:p>
        </p:txBody>
      </p:sp>
      <p:sp>
        <p:nvSpPr>
          <p:cNvPr id="41" name="50 CuadroTexto"/>
          <p:cNvSpPr txBox="1"/>
          <p:nvPr/>
        </p:nvSpPr>
        <p:spPr>
          <a:xfrm>
            <a:off x="8021552" y="1475047"/>
            <a:ext cx="61737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Yes</a:t>
            </a:r>
          </a:p>
        </p:txBody>
      </p:sp>
      <p:sp>
        <p:nvSpPr>
          <p:cNvPr id="42" name="50 CuadroTexto"/>
          <p:cNvSpPr txBox="1"/>
          <p:nvPr/>
        </p:nvSpPr>
        <p:spPr>
          <a:xfrm>
            <a:off x="10341705" y="1466339"/>
            <a:ext cx="4963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Yes</a:t>
            </a:r>
          </a:p>
        </p:txBody>
      </p:sp>
      <p:sp>
        <p:nvSpPr>
          <p:cNvPr id="46" name="50 CuadroTexto"/>
          <p:cNvSpPr txBox="1"/>
          <p:nvPr/>
        </p:nvSpPr>
        <p:spPr>
          <a:xfrm>
            <a:off x="5864677" y="3521561"/>
            <a:ext cx="5789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Yes</a:t>
            </a:r>
          </a:p>
        </p:txBody>
      </p:sp>
      <p:sp>
        <p:nvSpPr>
          <p:cNvPr id="47" name="50 CuadroTexto"/>
          <p:cNvSpPr txBox="1"/>
          <p:nvPr/>
        </p:nvSpPr>
        <p:spPr>
          <a:xfrm>
            <a:off x="7743278" y="3521562"/>
            <a:ext cx="60552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Yes</a:t>
            </a:r>
          </a:p>
        </p:txBody>
      </p:sp>
      <p:sp>
        <p:nvSpPr>
          <p:cNvPr id="63" name="62 Flecha curvada hacia arriba"/>
          <p:cNvSpPr/>
          <p:nvPr/>
        </p:nvSpPr>
        <p:spPr>
          <a:xfrm>
            <a:off x="9533962" y="2407023"/>
            <a:ext cx="1815355" cy="430306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4" name="63 CuadroTexto"/>
          <p:cNvSpPr txBox="1"/>
          <p:nvPr/>
        </p:nvSpPr>
        <p:spPr>
          <a:xfrm>
            <a:off x="10152529" y="2535228"/>
            <a:ext cx="22053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Art 2.2 RD 429/2020 </a:t>
            </a:r>
          </a:p>
        </p:txBody>
      </p:sp>
      <p:sp>
        <p:nvSpPr>
          <p:cNvPr id="65" name="64 Flecha doblada hacia arriba"/>
          <p:cNvSpPr/>
          <p:nvPr/>
        </p:nvSpPr>
        <p:spPr>
          <a:xfrm rot="5400000" flipV="1">
            <a:off x="6367183" y="504264"/>
            <a:ext cx="900952" cy="4679576"/>
          </a:xfrm>
          <a:prstGeom prst="bentUpArrow">
            <a:avLst>
              <a:gd name="adj1" fmla="val 12399"/>
              <a:gd name="adj2" fmla="val 19627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51" name="5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43649"/>
              </p:ext>
            </p:extLst>
          </p:nvPr>
        </p:nvGraphicFramePr>
        <p:xfrm>
          <a:off x="3570200" y="7095007"/>
          <a:ext cx="7556137" cy="261257"/>
        </p:xfrm>
        <a:graphic>
          <a:graphicData uri="http://schemas.openxmlformats.org/drawingml/2006/table">
            <a:tbl>
              <a:tblPr/>
              <a:tblGrid>
                <a:gridCol w="75561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61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s-ES_tradnl" sz="1000" b="1" i="0" dirty="0">
                          <a:latin typeface="Arial"/>
                          <a:ea typeface="Times New Roman"/>
                        </a:rPr>
                        <a:t>D.G. PRODUCCIONES Y MERCADOS AGRARIOS  - </a:t>
                      </a:r>
                      <a:r>
                        <a:rPr kumimoji="0" lang="es-ES_tradnl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S.G. MEDIOS  DE PRODUCCIÓN AGRÍCOLA  Y OEVV</a:t>
                      </a:r>
                      <a:endParaRPr kumimoji="0" lang="es-E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43" name="42 Flecha derecha"/>
          <p:cNvSpPr/>
          <p:nvPr/>
        </p:nvSpPr>
        <p:spPr>
          <a:xfrm rot="19958269">
            <a:off x="10014362" y="3450206"/>
            <a:ext cx="517544" cy="2291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Flecha derecha"/>
          <p:cNvSpPr/>
          <p:nvPr/>
        </p:nvSpPr>
        <p:spPr>
          <a:xfrm rot="1187481">
            <a:off x="10001401" y="4159421"/>
            <a:ext cx="552602" cy="207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3" name="50 CuadroTexto"/>
          <p:cNvSpPr txBox="1"/>
          <p:nvPr/>
        </p:nvSpPr>
        <p:spPr>
          <a:xfrm>
            <a:off x="9953896" y="3177574"/>
            <a:ext cx="5770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Yes</a:t>
            </a:r>
          </a:p>
        </p:txBody>
      </p:sp>
      <p:sp>
        <p:nvSpPr>
          <p:cNvPr id="54" name="53 CuadroTexto"/>
          <p:cNvSpPr txBox="1"/>
          <p:nvPr/>
        </p:nvSpPr>
        <p:spPr>
          <a:xfrm>
            <a:off x="9943701" y="4267243"/>
            <a:ext cx="48045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No</a:t>
            </a:r>
          </a:p>
        </p:txBody>
      </p:sp>
      <p:sp>
        <p:nvSpPr>
          <p:cNvPr id="49" name="110 Flecha abajo"/>
          <p:cNvSpPr/>
          <p:nvPr/>
        </p:nvSpPr>
        <p:spPr>
          <a:xfrm>
            <a:off x="6782481" y="2339788"/>
            <a:ext cx="236884" cy="6405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0" name="23 CuadroTexto"/>
          <p:cNvSpPr txBox="1"/>
          <p:nvPr/>
        </p:nvSpPr>
        <p:spPr>
          <a:xfrm>
            <a:off x="7002237" y="2279849"/>
            <a:ext cx="46971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405282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236</Words>
  <Application>Microsoft Office PowerPoint</Application>
  <PresentationFormat>Panorámica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OEVV</dc:creator>
  <cp:lastModifiedBy>OEVV</cp:lastModifiedBy>
  <cp:revision>141</cp:revision>
  <dcterms:created xsi:type="dcterms:W3CDTF">2020-01-15T07:20:53Z</dcterms:created>
  <dcterms:modified xsi:type="dcterms:W3CDTF">2021-03-24T16:30:10Z</dcterms:modified>
</cp:coreProperties>
</file>