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14"/>
  </p:notesMasterIdLst>
  <p:sldIdLst>
    <p:sldId id="819" r:id="rId2"/>
    <p:sldId id="294" r:id="rId3"/>
    <p:sldId id="274" r:id="rId4"/>
    <p:sldId id="286" r:id="rId5"/>
    <p:sldId id="288" r:id="rId6"/>
    <p:sldId id="290" r:id="rId7"/>
    <p:sldId id="291" r:id="rId8"/>
    <p:sldId id="295" r:id="rId9"/>
    <p:sldId id="289" r:id="rId10"/>
    <p:sldId id="292" r:id="rId11"/>
    <p:sldId id="293" r:id="rId12"/>
    <p:sldId id="733" r:id="rId13"/>
  </p:sldIdLst>
  <p:sldSz cx="12192000" cy="6858000"/>
  <p:notesSz cx="666908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F5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889938" cy="495347"/>
          </a:xfrm>
          <a:prstGeom prst="rect">
            <a:avLst/>
          </a:prstGeom>
        </p:spPr>
        <p:txBody>
          <a:bodyPr vert="horz" lIns="94458" tIns="47230" rIns="94458" bIns="47230" rtlCol="0"/>
          <a:lstStyle>
            <a:lvl1pPr algn="l">
              <a:defRPr sz="1200"/>
            </a:lvl1pPr>
          </a:lstStyle>
          <a:p>
            <a:endParaRPr lang="es-ES"/>
          </a:p>
        </p:txBody>
      </p:sp>
      <p:sp>
        <p:nvSpPr>
          <p:cNvPr id="3" name="Marcador de fecha 2"/>
          <p:cNvSpPr>
            <a:spLocks noGrp="1"/>
          </p:cNvSpPr>
          <p:nvPr>
            <p:ph type="dt" idx="1"/>
          </p:nvPr>
        </p:nvSpPr>
        <p:spPr>
          <a:xfrm>
            <a:off x="3777611" y="0"/>
            <a:ext cx="2889938" cy="495347"/>
          </a:xfrm>
          <a:prstGeom prst="rect">
            <a:avLst/>
          </a:prstGeom>
        </p:spPr>
        <p:txBody>
          <a:bodyPr vert="horz" lIns="94458" tIns="47230" rIns="94458" bIns="47230" rtlCol="0"/>
          <a:lstStyle>
            <a:lvl1pPr algn="r">
              <a:defRPr sz="1200"/>
            </a:lvl1pPr>
          </a:lstStyle>
          <a:p>
            <a:fld id="{242DF98E-1343-4707-9282-2FF3E9DF4F47}" type="datetimeFigureOut">
              <a:rPr lang="es-ES" smtClean="0"/>
              <a:t>24/04/2024</a:t>
            </a:fld>
            <a:endParaRPr lang="es-ES"/>
          </a:p>
        </p:txBody>
      </p:sp>
      <p:sp>
        <p:nvSpPr>
          <p:cNvPr id="4" name="Marcador de imagen de diapositiva 3"/>
          <p:cNvSpPr>
            <a:spLocks noGrp="1" noRot="1" noChangeAspect="1"/>
          </p:cNvSpPr>
          <p:nvPr>
            <p:ph type="sldImg" idx="2"/>
          </p:nvPr>
        </p:nvSpPr>
        <p:spPr>
          <a:xfrm>
            <a:off x="374650" y="1235075"/>
            <a:ext cx="5919788" cy="3330575"/>
          </a:xfrm>
          <a:prstGeom prst="rect">
            <a:avLst/>
          </a:prstGeom>
          <a:noFill/>
          <a:ln w="12700">
            <a:solidFill>
              <a:prstClr val="black"/>
            </a:solidFill>
          </a:ln>
        </p:spPr>
        <p:txBody>
          <a:bodyPr vert="horz" lIns="94458" tIns="47230" rIns="94458" bIns="47230" rtlCol="0" anchor="ctr"/>
          <a:lstStyle/>
          <a:p>
            <a:endParaRPr lang="es-ES"/>
          </a:p>
        </p:txBody>
      </p:sp>
      <p:sp>
        <p:nvSpPr>
          <p:cNvPr id="5" name="Marcador de notas 4"/>
          <p:cNvSpPr>
            <a:spLocks noGrp="1"/>
          </p:cNvSpPr>
          <p:nvPr>
            <p:ph type="body" sz="quarter" idx="3"/>
          </p:nvPr>
        </p:nvSpPr>
        <p:spPr>
          <a:xfrm>
            <a:off x="666909" y="4751219"/>
            <a:ext cx="5335270" cy="3887361"/>
          </a:xfrm>
          <a:prstGeom prst="rect">
            <a:avLst/>
          </a:prstGeom>
        </p:spPr>
        <p:txBody>
          <a:bodyPr vert="horz" lIns="94458" tIns="47230" rIns="94458" bIns="4723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377317"/>
            <a:ext cx="2889938" cy="495346"/>
          </a:xfrm>
          <a:prstGeom prst="rect">
            <a:avLst/>
          </a:prstGeom>
        </p:spPr>
        <p:txBody>
          <a:bodyPr vert="horz" lIns="94458" tIns="47230" rIns="94458" bIns="4723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777611" y="9377317"/>
            <a:ext cx="2889938" cy="495346"/>
          </a:xfrm>
          <a:prstGeom prst="rect">
            <a:avLst/>
          </a:prstGeom>
        </p:spPr>
        <p:txBody>
          <a:bodyPr vert="horz" lIns="94458" tIns="47230" rIns="94458" bIns="47230" rtlCol="0" anchor="b"/>
          <a:lstStyle>
            <a:lvl1pPr algn="r">
              <a:defRPr sz="1200"/>
            </a:lvl1pPr>
          </a:lstStyle>
          <a:p>
            <a:fld id="{CBC3DCC7-0F04-4BC4-AEFE-F9D0E498B428}" type="slidenum">
              <a:rPr lang="es-ES" smtClean="0"/>
              <a:t>‹Nº›</a:t>
            </a:fld>
            <a:endParaRPr lang="es-ES"/>
          </a:p>
        </p:txBody>
      </p:sp>
    </p:spTree>
    <p:extLst>
      <p:ext uri="{BB962C8B-B14F-4D97-AF65-F5344CB8AC3E}">
        <p14:creationId xmlns:p14="http://schemas.microsoft.com/office/powerpoint/2010/main" val="170009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a)Pescar sin licencia, autorización o permiso válido por el Estado de abanderamiento o Ribereño</a:t>
            </a:r>
          </a:p>
          <a:p>
            <a:r>
              <a:rPr lang="es-ES" dirty="0"/>
              <a:t>b)No cumplir con las obligaciones de registrar y comunicar las capturas, SLB, notificaciones previas etc.</a:t>
            </a:r>
          </a:p>
        </p:txBody>
      </p:sp>
      <p:sp>
        <p:nvSpPr>
          <p:cNvPr id="4" name="Marcador de número de diapositiva 3"/>
          <p:cNvSpPr>
            <a:spLocks noGrp="1"/>
          </p:cNvSpPr>
          <p:nvPr>
            <p:ph type="sldNum" sz="quarter" idx="5"/>
          </p:nvPr>
        </p:nvSpPr>
        <p:spPr/>
        <p:txBody>
          <a:bodyPr/>
          <a:lstStyle/>
          <a:p>
            <a:fld id="{7CECB855-F4D6-4C90-B5B4-DB2DE9B4E774}" type="slidenum">
              <a:rPr lang="es-ES" smtClean="0"/>
              <a:t>9</a:t>
            </a:fld>
            <a:endParaRPr lang="es-ES"/>
          </a:p>
        </p:txBody>
      </p:sp>
    </p:spTree>
    <p:extLst>
      <p:ext uri="{BB962C8B-B14F-4D97-AF65-F5344CB8AC3E}">
        <p14:creationId xmlns:p14="http://schemas.microsoft.com/office/powerpoint/2010/main" val="4130205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4" name="3 Marcador de número de diapositiva"/>
          <p:cNvSpPr>
            <a:spLocks noGrp="1"/>
          </p:cNvSpPr>
          <p:nvPr>
            <p:ph type="sldNum" sz="quarter" idx="10"/>
          </p:nvPr>
        </p:nvSpPr>
        <p:spPr/>
        <p:txBody>
          <a:bodyPr/>
          <a:lstStyle/>
          <a:p>
            <a:fld id="{C121CBB7-D1FE-4540-BB27-46CFFC7DC77C}" type="slidenum">
              <a:rPr lang="es-ES" smtClean="0"/>
              <a:pPr/>
              <a:t>12</a:t>
            </a:fld>
            <a:endParaRPr lang="es-ES"/>
          </a:p>
        </p:txBody>
      </p:sp>
      <p:sp>
        <p:nvSpPr>
          <p:cNvPr id="5" name="4 Marcador de notas"/>
          <p:cNvSpPr>
            <a:spLocks noGrp="1"/>
          </p:cNvSpPr>
          <p:nvPr>
            <p:ph type="body" sz="quarter" idx="11"/>
          </p:nvPr>
        </p:nvSpPr>
        <p:spPr/>
        <p:txBody>
          <a:bodyPr>
            <a:normAutofit/>
          </a:bodyPr>
          <a:lstStyle/>
          <a:p>
            <a:endParaRPr lang="es-ES"/>
          </a:p>
        </p:txBody>
      </p:sp>
      <p:sp>
        <p:nvSpPr>
          <p:cNvPr id="3" name="Marcador de pie de página 2"/>
          <p:cNvSpPr>
            <a:spLocks noGrp="1"/>
          </p:cNvSpPr>
          <p:nvPr>
            <p:ph type="ftr" sz="quarter" idx="12"/>
          </p:nvPr>
        </p:nvSpPr>
        <p:spPr/>
        <p:txBody>
          <a:bodyPr/>
          <a:lstStyle/>
          <a:p>
            <a:r>
              <a:rPr lang="es-ES"/>
              <a:t>Nueva York, junio 2017</a:t>
            </a:r>
          </a:p>
        </p:txBody>
      </p:sp>
    </p:spTree>
    <p:extLst>
      <p:ext uri="{BB962C8B-B14F-4D97-AF65-F5344CB8AC3E}">
        <p14:creationId xmlns:p14="http://schemas.microsoft.com/office/powerpoint/2010/main" val="998117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a:t>Haga clic para modificar el estilo de título del patrón</a:t>
            </a:r>
            <a:endParaRPr lang="en-US"/>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fld id="{6B8C33FE-9EA1-42ED-AE56-5AF7B8D68FAE}" type="datetimeFigureOut">
              <a:rPr lang="es-ES" smtClean="0"/>
              <a:t>24/04/2024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353DE01-0B20-4B32-8A71-1E9849A9B4D7}" type="slidenum">
              <a:rPr lang="es-ES" smtClean="0"/>
              <a:t>‹Nº›</a:t>
            </a:fld>
            <a:endParaRPr lang="es-E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23521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6B8C33FE-9EA1-42ED-AE56-5AF7B8D68FAE}" type="datetimeFigureOut">
              <a:rPr lang="es-ES" smtClean="0"/>
              <a:t>24/04/2024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172654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B8C33FE-9EA1-42ED-AE56-5AF7B8D68FAE}" type="datetimeFigureOut">
              <a:rPr lang="es-ES" smtClean="0"/>
              <a:t>24/04/2024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2500633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B8C33FE-9EA1-42ED-AE56-5AF7B8D68FAE}" type="datetimeFigureOut">
              <a:rPr lang="es-ES" smtClean="0"/>
              <a:t>24/04/2024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353DE01-0B20-4B32-8A71-1E9849A9B4D7}" type="slidenum">
              <a:rPr lang="es-ES" smtClean="0"/>
              <a:t>‹Nº›</a:t>
            </a:fld>
            <a:endParaRPr lang="es-E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a:solidFill>
                  <a:schemeClr val="tx1"/>
                </a:solidFill>
                <a:effectLst/>
              </a:rPr>
              <a:t>”</a:t>
            </a:r>
          </a:p>
        </p:txBody>
      </p:sp>
    </p:spTree>
    <p:extLst>
      <p:ext uri="{BB962C8B-B14F-4D97-AF65-F5344CB8AC3E}">
        <p14:creationId xmlns:p14="http://schemas.microsoft.com/office/powerpoint/2010/main" val="114189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B8C33FE-9EA1-42ED-AE56-5AF7B8D68FAE}" type="datetimeFigureOut">
              <a:rPr lang="es-ES" smtClean="0"/>
              <a:t>24/04/2024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3550411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B8C33FE-9EA1-42ED-AE56-5AF7B8D68FAE}" type="datetimeFigureOut">
              <a:rPr lang="es-ES" smtClean="0"/>
              <a:t>24/04/2024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353DE01-0B20-4B32-8A71-1E9849A9B4D7}" type="slidenum">
              <a:rPr lang="es-ES" smtClean="0"/>
              <a:t>‹Nº›</a:t>
            </a:fld>
            <a:endParaRPr lang="es-E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a:solidFill>
                  <a:schemeClr val="tx1"/>
                </a:solidFill>
                <a:effectLst/>
              </a:rPr>
              <a:t>”</a:t>
            </a:r>
          </a:p>
        </p:txBody>
      </p:sp>
    </p:spTree>
    <p:extLst>
      <p:ext uri="{BB962C8B-B14F-4D97-AF65-F5344CB8AC3E}">
        <p14:creationId xmlns:p14="http://schemas.microsoft.com/office/powerpoint/2010/main" val="2889685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B8C33FE-9EA1-42ED-AE56-5AF7B8D68FAE}" type="datetimeFigureOut">
              <a:rPr lang="es-ES" smtClean="0"/>
              <a:t>24/04/2024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317858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6B8C33FE-9EA1-42ED-AE56-5AF7B8D68FAE}" type="datetimeFigureOut">
              <a:rPr lang="es-ES" smtClean="0"/>
              <a:t>24/04/2024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885147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6B8C33FE-9EA1-42ED-AE56-5AF7B8D68FAE}" type="datetimeFigureOut">
              <a:rPr lang="es-ES" smtClean="0"/>
              <a:t>24/04/2024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2678919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6B8C33FE-9EA1-42ED-AE56-5AF7B8D68FAE}" type="datetimeFigureOut">
              <a:rPr lang="es-ES" smtClean="0"/>
              <a:t>24/04/2024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486012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B8C33FE-9EA1-42ED-AE56-5AF7B8D68FAE}" type="datetimeFigureOut">
              <a:rPr lang="es-ES" smtClean="0"/>
              <a:t>24/04/2024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3437896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p>
            <a:fld id="{6B8C33FE-9EA1-42ED-AE56-5AF7B8D68FAE}" type="datetimeFigureOut">
              <a:rPr lang="es-ES" smtClean="0"/>
              <a:t>24/04/2024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2764794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p>
            <a:fld id="{6B8C33FE-9EA1-42ED-AE56-5AF7B8D68FAE}" type="datetimeFigureOut">
              <a:rPr lang="es-ES" smtClean="0"/>
              <a:t>24/04/2024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3357926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6B8C33FE-9EA1-42ED-AE56-5AF7B8D68FAE}" type="datetimeFigureOut">
              <a:rPr lang="es-ES" smtClean="0"/>
              <a:t>24/04/2024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4278882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8C33FE-9EA1-42ED-AE56-5AF7B8D68FAE}" type="datetimeFigureOut">
              <a:rPr lang="es-ES" smtClean="0"/>
              <a:t>24/04/2024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2523012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a:t>Haga clic para modificar el estilo de título del patrón</a:t>
            </a:r>
            <a:endParaRPr lang="en-US"/>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B8C33FE-9EA1-42ED-AE56-5AF7B8D68FAE}" type="datetimeFigureOut">
              <a:rPr lang="es-ES" smtClean="0"/>
              <a:t>24/04/2024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2000328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a:t>Haga clic para modificar el estilo de título del patrón</a:t>
            </a:r>
            <a:endParaRPr lang="en-US"/>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B8C33FE-9EA1-42ED-AE56-5AF7B8D68FAE}" type="datetimeFigureOut">
              <a:rPr lang="es-ES" smtClean="0"/>
              <a:t>24/04/2024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353DE01-0B20-4B32-8A71-1E9849A9B4D7}" type="slidenum">
              <a:rPr lang="es-ES" smtClean="0"/>
              <a:t>‹Nº›</a:t>
            </a:fld>
            <a:endParaRPr lang="es-ES"/>
          </a:p>
        </p:txBody>
      </p:sp>
    </p:spTree>
    <p:extLst>
      <p:ext uri="{BB962C8B-B14F-4D97-AF65-F5344CB8AC3E}">
        <p14:creationId xmlns:p14="http://schemas.microsoft.com/office/powerpoint/2010/main" val="920199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B8C33FE-9EA1-42ED-AE56-5AF7B8D68FAE}" type="datetimeFigureOut">
              <a:rPr lang="es-ES" smtClean="0"/>
              <a:t>24/04/2024</a:t>
            </a:fld>
            <a:endParaRPr lang="es-E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s-E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C353DE01-0B20-4B32-8A71-1E9849A9B4D7}" type="slidenum">
              <a:rPr lang="es-ES" smtClean="0"/>
              <a:t>‹Nº›</a:t>
            </a:fld>
            <a:endParaRPr lang="es-ES"/>
          </a:p>
        </p:txBody>
      </p:sp>
    </p:spTree>
    <p:extLst>
      <p:ext uri="{BB962C8B-B14F-4D97-AF65-F5344CB8AC3E}">
        <p14:creationId xmlns:p14="http://schemas.microsoft.com/office/powerpoint/2010/main" val="1634968673"/>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4.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google.es/url?sa=i&amp;rct=j&amp;q=&amp;esrc=s&amp;source=images&amp;cd=&amp;cad=rja&amp;uact=8&amp;ved=2ahUKEwiZ5YTg1_zZAhXGaxQKHczGDTkQjRx6BAgAEAU&amp;url=http://www.diariodeciencias.com.ar/alimentos-y-procesos-modernizacion-de-la-pesca-artesanal-capturaprocesado-y-comercializacion/&amp;psig=AOvVaw0n5NKjzLtc_7Klu1bxBjJN&amp;ust=1521695999591546" TargetMode="External"/><Relationship Id="rId5" Type="http://schemas.openxmlformats.org/officeDocument/2006/relationships/image" Target="../media/image6.jpeg"/><Relationship Id="rId10" Type="http://schemas.openxmlformats.org/officeDocument/2006/relationships/image" Target="../media/image1.png"/><Relationship Id="rId4" Type="http://schemas.openxmlformats.org/officeDocument/2006/relationships/image" Target="../media/image5.jpeg"/><Relationship Id="rId9"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4F1D6C21-3C7D-C4EC-581E-326A8BC091E7}"/>
              </a:ext>
            </a:extLst>
          </p:cNvPr>
          <p:cNvSpPr txBox="1">
            <a:spLocks/>
          </p:cNvSpPr>
          <p:nvPr/>
        </p:nvSpPr>
        <p:spPr>
          <a:xfrm>
            <a:off x="316523" y="579839"/>
            <a:ext cx="11558954" cy="157404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4800" dirty="0">
                <a:solidFill>
                  <a:srgbClr val="002060"/>
                </a:solidFill>
                <a:effectLst>
                  <a:outerShdw blurRad="38100" dist="38100" dir="2700000" algn="tl">
                    <a:srgbClr val="000000">
                      <a:alpha val="43137"/>
                    </a:srgbClr>
                  </a:outerShdw>
                </a:effectLst>
                <a:latin typeface="Lato"/>
                <a:ea typeface="Lato"/>
                <a:cs typeface="Lato"/>
              </a:rPr>
              <a:t>Jornada sobre novedades y aplicación del Reglamento de lucha contra la pesca ilegal</a:t>
            </a:r>
          </a:p>
        </p:txBody>
      </p:sp>
      <p:sp>
        <p:nvSpPr>
          <p:cNvPr id="6" name="Titre 1">
            <a:extLst>
              <a:ext uri="{FF2B5EF4-FFF2-40B4-BE49-F238E27FC236}">
                <a16:creationId xmlns:a16="http://schemas.microsoft.com/office/drawing/2014/main" id="{61825EC4-9277-6619-9B08-435C66F86292}"/>
              </a:ext>
            </a:extLst>
          </p:cNvPr>
          <p:cNvSpPr txBox="1">
            <a:spLocks/>
          </p:cNvSpPr>
          <p:nvPr/>
        </p:nvSpPr>
        <p:spPr>
          <a:xfrm>
            <a:off x="813918" y="5527132"/>
            <a:ext cx="10363200" cy="734474"/>
          </a:xfrm>
          <a:prstGeom prst="rect">
            <a:avLst/>
          </a:prstGeom>
        </p:spPr>
        <p:txBody>
          <a:bodyP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1800" dirty="0">
                <a:latin typeface="Lato"/>
                <a:ea typeface="Lato"/>
                <a:cs typeface="Lato"/>
              </a:rPr>
              <a:t>Gonzalo Delgado González</a:t>
            </a:r>
          </a:p>
          <a:p>
            <a:pPr algn="ctr">
              <a:lnSpc>
                <a:spcPct val="200000"/>
              </a:lnSpc>
            </a:pPr>
            <a:r>
              <a:rPr lang="es-ES" sz="1800" dirty="0">
                <a:latin typeface="Lato"/>
                <a:ea typeface="Lato"/>
                <a:cs typeface="Lato"/>
              </a:rPr>
              <a:t>Madrid, 25 de abril de 2024</a:t>
            </a:r>
          </a:p>
        </p:txBody>
      </p:sp>
      <p:pic>
        <p:nvPicPr>
          <p:cNvPr id="9" name="Picture 2">
            <a:extLst>
              <a:ext uri="{FF2B5EF4-FFF2-40B4-BE49-F238E27FC236}">
                <a16:creationId xmlns:a16="http://schemas.microsoft.com/office/drawing/2014/main" id="{055FDB72-804B-63E7-D75C-4837EAC856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5617" y="6109293"/>
            <a:ext cx="2195513" cy="585470"/>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EDA5774A-AD6F-45C5-AA8E-DB3C7F35DD9C}"/>
              </a:ext>
            </a:extLst>
          </p:cNvPr>
          <p:cNvSpPr txBox="1">
            <a:spLocks/>
          </p:cNvSpPr>
          <p:nvPr/>
        </p:nvSpPr>
        <p:spPr>
          <a:xfrm>
            <a:off x="1175658" y="2467063"/>
            <a:ext cx="9639719" cy="2237050"/>
          </a:xfrm>
          <a:prstGeom prst="rect">
            <a:avLst/>
          </a:prstGeom>
        </p:spPr>
        <p:txBody>
          <a:bodyP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70000"/>
              </a:lnSpc>
            </a:pPr>
            <a:r>
              <a:rPr lang="es-ES" sz="4000" dirty="0">
                <a:effectLst>
                  <a:outerShdw blurRad="38100" dist="38100" dir="2700000" algn="tl">
                    <a:srgbClr val="000000">
                      <a:alpha val="43137"/>
                    </a:srgbClr>
                  </a:outerShdw>
                </a:effectLst>
                <a:latin typeface="Lato"/>
                <a:ea typeface="Lato"/>
                <a:cs typeface="Lato"/>
              </a:rPr>
              <a:t>Principales novedades en relación con las medidas a países no cooperantes y sistema CATCH (esquema de certificación de capturas)</a:t>
            </a:r>
          </a:p>
          <a:p>
            <a:pPr algn="ctr"/>
            <a:endParaRPr lang="es-ES" sz="4000" dirty="0">
              <a:effectLst>
                <a:outerShdw blurRad="38100" dist="38100" dir="2700000" algn="tl">
                  <a:srgbClr val="000000">
                    <a:alpha val="43137"/>
                  </a:srgbClr>
                </a:outerShdw>
              </a:effectLst>
              <a:latin typeface="Lato"/>
              <a:ea typeface="Lato"/>
              <a:cs typeface="Lato"/>
            </a:endParaRPr>
          </a:p>
        </p:txBody>
      </p:sp>
    </p:spTree>
    <p:extLst>
      <p:ext uri="{BB962C8B-B14F-4D97-AF65-F5344CB8AC3E}">
        <p14:creationId xmlns:p14="http://schemas.microsoft.com/office/powerpoint/2010/main" val="4169715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04B985-B0F7-B963-7AED-11FD8D1A6DB9}"/>
              </a:ext>
            </a:extLst>
          </p:cNvPr>
          <p:cNvSpPr>
            <a:spLocks noGrp="1"/>
          </p:cNvSpPr>
          <p:nvPr>
            <p:ph type="title"/>
          </p:nvPr>
        </p:nvSpPr>
        <p:spPr>
          <a:xfrm>
            <a:off x="1326469" y="0"/>
            <a:ext cx="8534400" cy="1507067"/>
          </a:xfrm>
        </p:spPr>
        <p:txBody>
          <a:bodyPr/>
          <a:lstStyle/>
          <a:p>
            <a:pPr algn="ctr"/>
            <a: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t>R(UE) 2842/2023 modifica R(CE)1005/2008</a:t>
            </a:r>
            <a:b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br>
            <a:r>
              <a:rPr kumimoji="0" lang="es-ES" sz="2000" b="0" i="0" u="sng" strike="noStrike" kern="1200" cap="none" spc="0" normalizeH="0" baseline="0" noProof="0" dirty="0">
                <a:ln>
                  <a:noFill/>
                </a:ln>
                <a:solidFill>
                  <a:prstClr val="black"/>
                </a:solidFill>
                <a:effectLst/>
                <a:uLnTx/>
                <a:uFillTx/>
                <a:latin typeface="Aptos Display" panose="02110004020202020204"/>
                <a:ea typeface="+mj-ea"/>
                <a:cs typeface="+mj-cs"/>
              </a:rPr>
              <a:t>Entrada en vigor: 10 de enero de 2026</a:t>
            </a:r>
            <a:endParaRPr lang="es-ES" dirty="0"/>
          </a:p>
        </p:txBody>
      </p:sp>
      <p:sp>
        <p:nvSpPr>
          <p:cNvPr id="3" name="Marcador de contenido 2">
            <a:extLst>
              <a:ext uri="{FF2B5EF4-FFF2-40B4-BE49-F238E27FC236}">
                <a16:creationId xmlns:a16="http://schemas.microsoft.com/office/drawing/2014/main" id="{F59A0760-ADD3-78B5-0347-0BACD9777087}"/>
              </a:ext>
            </a:extLst>
          </p:cNvPr>
          <p:cNvSpPr>
            <a:spLocks noGrp="1"/>
          </p:cNvSpPr>
          <p:nvPr>
            <p:ph idx="1"/>
          </p:nvPr>
        </p:nvSpPr>
        <p:spPr>
          <a:xfrm>
            <a:off x="1502229" y="1507067"/>
            <a:ext cx="9808028" cy="4469190"/>
          </a:xfrm>
        </p:spPr>
        <p:txBody>
          <a:bodyPr>
            <a:normAutofit fontScale="77500" lnSpcReduction="20000"/>
          </a:bodyPr>
          <a:lstStyle/>
          <a:p>
            <a:r>
              <a:rPr lang="es-ES" sz="2200" dirty="0">
                <a:solidFill>
                  <a:schemeClr val="accent1">
                    <a:lumMod val="50000"/>
                  </a:schemeClr>
                </a:solidFill>
              </a:rPr>
              <a:t>Se modifican:</a:t>
            </a:r>
          </a:p>
          <a:p>
            <a:pPr lvl="1">
              <a:buFont typeface="Arial" panose="020B0604020202020204" pitchFamily="34" charset="0"/>
              <a:buChar char="•"/>
            </a:pPr>
            <a:r>
              <a:rPr lang="es-ES" sz="2200" dirty="0">
                <a:solidFill>
                  <a:schemeClr val="accent1">
                    <a:lumMod val="50000"/>
                  </a:schemeClr>
                </a:solidFill>
              </a:rPr>
              <a:t>Art 14. Importación de productos de la pesca (documento no manipulación).</a:t>
            </a:r>
          </a:p>
          <a:p>
            <a:pPr lvl="1" algn="just">
              <a:buFont typeface="Arial" panose="020B0604020202020204" pitchFamily="34" charset="0"/>
              <a:buChar char="•"/>
            </a:pPr>
            <a:r>
              <a:rPr lang="es-ES" sz="2200" dirty="0">
                <a:solidFill>
                  <a:schemeClr val="accent1">
                    <a:lumMod val="50000"/>
                  </a:schemeClr>
                </a:solidFill>
              </a:rPr>
              <a:t>Art 16. Presentación y controles de los Certificados de Captura y otros documentos: CATCH, min 3 días hábiles con posible adaptación de este periodo (tipo de producto / distancia / medio de transporte)</a:t>
            </a:r>
          </a:p>
          <a:p>
            <a:pPr lvl="1">
              <a:buFont typeface="Arial" panose="020B0604020202020204" pitchFamily="34" charset="0"/>
              <a:buChar char="•"/>
            </a:pPr>
            <a:r>
              <a:rPr lang="es-ES" sz="2200" dirty="0">
                <a:solidFill>
                  <a:schemeClr val="accent1">
                    <a:lumMod val="50000"/>
                  </a:schemeClr>
                </a:solidFill>
              </a:rPr>
              <a:t>Art 17.3 Verificaciones: controles según gestión de riesgos definidos a nivel de la UE (nacionales solo de forma adicional).</a:t>
            </a:r>
          </a:p>
          <a:p>
            <a:pPr lvl="1">
              <a:buFont typeface="Arial" panose="020B0604020202020204" pitchFamily="34" charset="0"/>
              <a:buChar char="•"/>
            </a:pPr>
            <a:r>
              <a:rPr lang="es-ES" sz="2200" dirty="0">
                <a:solidFill>
                  <a:schemeClr val="accent1">
                    <a:lumMod val="50000"/>
                  </a:schemeClr>
                </a:solidFill>
              </a:rPr>
              <a:t>Art.27.8 Lista comunitaria de buques de pesca INDNR (buques pesqueros UE – no inscritos de Estado de abanderamiento a adoptado medidas)</a:t>
            </a:r>
          </a:p>
          <a:p>
            <a:pPr lvl="1">
              <a:buFont typeface="Arial" panose="020B0604020202020204" pitchFamily="34" charset="0"/>
              <a:buChar char="•"/>
            </a:pPr>
            <a:r>
              <a:rPr lang="es-ES" sz="2200" dirty="0">
                <a:solidFill>
                  <a:schemeClr val="accent1">
                    <a:lumMod val="50000"/>
                  </a:schemeClr>
                </a:solidFill>
              </a:rPr>
              <a:t>Art 42 Infracciones graves (R. 1224/2009)</a:t>
            </a:r>
          </a:p>
          <a:p>
            <a:pPr lvl="1">
              <a:buFont typeface="Arial" panose="020B0604020202020204" pitchFamily="34" charset="0"/>
              <a:buChar char="•"/>
            </a:pPr>
            <a:r>
              <a:rPr lang="es-ES" sz="2200" dirty="0">
                <a:solidFill>
                  <a:schemeClr val="accent1">
                    <a:lumMod val="50000"/>
                  </a:schemeClr>
                </a:solidFill>
              </a:rPr>
              <a:t>Art 43 Medidas y sanciones (R. 1224/2009)</a:t>
            </a:r>
          </a:p>
          <a:p>
            <a:pPr marL="457200" lvl="1" indent="0">
              <a:buNone/>
            </a:pPr>
            <a:endParaRPr lang="es-ES" sz="2200" dirty="0">
              <a:solidFill>
                <a:schemeClr val="accent1">
                  <a:lumMod val="50000"/>
                </a:schemeClr>
              </a:solidFill>
            </a:endParaRPr>
          </a:p>
          <a:p>
            <a:r>
              <a:rPr lang="es-ES" sz="2200" dirty="0">
                <a:solidFill>
                  <a:schemeClr val="accent1">
                    <a:lumMod val="50000"/>
                  </a:schemeClr>
                </a:solidFill>
              </a:rPr>
              <a:t>Se añade:</a:t>
            </a:r>
          </a:p>
          <a:p>
            <a:pPr lvl="1">
              <a:buFont typeface="Arial" panose="020B0604020202020204" pitchFamily="34" charset="0"/>
              <a:buChar char="•"/>
            </a:pPr>
            <a:r>
              <a:rPr lang="es-ES" sz="2200" dirty="0">
                <a:solidFill>
                  <a:schemeClr val="accent1">
                    <a:lumMod val="50000"/>
                  </a:schemeClr>
                </a:solidFill>
              </a:rPr>
              <a:t>Art 42 </a:t>
            </a:r>
            <a:r>
              <a:rPr lang="es-ES" sz="2200" i="1" dirty="0">
                <a:solidFill>
                  <a:schemeClr val="accent1">
                    <a:lumMod val="50000"/>
                  </a:schemeClr>
                </a:solidFill>
              </a:rPr>
              <a:t>bis</a:t>
            </a:r>
            <a:r>
              <a:rPr lang="es-ES" sz="2200" dirty="0">
                <a:solidFill>
                  <a:schemeClr val="accent1">
                    <a:lumMod val="50000"/>
                  </a:schemeClr>
                </a:solidFill>
              </a:rPr>
              <a:t>. Procedimiento en caso de infracciones graves (art. 85 R.1224/2009)</a:t>
            </a:r>
          </a:p>
          <a:p>
            <a:pPr marL="0" indent="0">
              <a:buNone/>
            </a:pPr>
            <a:endParaRPr lang="es-ES" dirty="0"/>
          </a:p>
        </p:txBody>
      </p:sp>
      <p:pic>
        <p:nvPicPr>
          <p:cNvPr id="4" name="Picture 2">
            <a:extLst>
              <a:ext uri="{FF2B5EF4-FFF2-40B4-BE49-F238E27FC236}">
                <a16:creationId xmlns:a16="http://schemas.microsoft.com/office/drawing/2014/main" id="{285ED035-1C0B-FF86-1AB0-0284593BB3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76114" y="6232092"/>
            <a:ext cx="1735016" cy="4626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3478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1206A7-6BCC-4688-F2A1-A059585C0544}"/>
              </a:ext>
            </a:extLst>
          </p:cNvPr>
          <p:cNvSpPr>
            <a:spLocks noGrp="1"/>
          </p:cNvSpPr>
          <p:nvPr>
            <p:ph type="title"/>
          </p:nvPr>
        </p:nvSpPr>
        <p:spPr>
          <a:xfrm>
            <a:off x="1043440" y="154818"/>
            <a:ext cx="8534400" cy="1507067"/>
          </a:xfrm>
        </p:spPr>
        <p:txBody>
          <a:bodyPr/>
          <a:lstStyle/>
          <a:p>
            <a:pPr algn="ctr"/>
            <a: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t>R(UE) 2842/2023 modifica R(CE)1005/2008</a:t>
            </a:r>
            <a:b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br>
            <a:r>
              <a:rPr kumimoji="0" lang="es-ES" sz="2000" b="0" i="0" u="sng" strike="noStrike" kern="1200" cap="none" spc="0" normalizeH="0" baseline="0" noProof="0" dirty="0">
                <a:ln>
                  <a:noFill/>
                </a:ln>
                <a:solidFill>
                  <a:prstClr val="black"/>
                </a:solidFill>
                <a:effectLst/>
                <a:uLnTx/>
                <a:uFillTx/>
                <a:latin typeface="Aptos Display" panose="02110004020202020204"/>
                <a:ea typeface="+mj-ea"/>
                <a:cs typeface="+mj-cs"/>
              </a:rPr>
              <a:t>Entrada en vigor: 10 de enero de 2026</a:t>
            </a:r>
            <a:endParaRPr lang="es-ES" dirty="0"/>
          </a:p>
        </p:txBody>
      </p:sp>
      <p:sp>
        <p:nvSpPr>
          <p:cNvPr id="3" name="Marcador de contenido 2">
            <a:extLst>
              <a:ext uri="{FF2B5EF4-FFF2-40B4-BE49-F238E27FC236}">
                <a16:creationId xmlns:a16="http://schemas.microsoft.com/office/drawing/2014/main" id="{5C4716E1-14E1-686D-0DC8-3CA394667068}"/>
              </a:ext>
            </a:extLst>
          </p:cNvPr>
          <p:cNvSpPr>
            <a:spLocks noGrp="1"/>
          </p:cNvSpPr>
          <p:nvPr>
            <p:ph idx="1"/>
          </p:nvPr>
        </p:nvSpPr>
        <p:spPr>
          <a:xfrm>
            <a:off x="1281217" y="1817915"/>
            <a:ext cx="9343240" cy="3897085"/>
          </a:xfrm>
        </p:spPr>
        <p:txBody>
          <a:bodyPr>
            <a:normAutofit/>
          </a:bodyPr>
          <a:lstStyle/>
          <a:p>
            <a:pPr marL="0" indent="0">
              <a:buNone/>
            </a:pPr>
            <a:r>
              <a:rPr lang="es-ES" sz="2200" dirty="0"/>
              <a:t>Se suprimen los siguientes artículos remitiendo a lo establecido en el Titulo VIII R(CE)1224/2009 sobre la garantía del cumplimento de las normas:</a:t>
            </a:r>
          </a:p>
          <a:p>
            <a:endParaRPr lang="es-ES" sz="2200" dirty="0"/>
          </a:p>
          <a:p>
            <a:pPr lvl="1"/>
            <a:r>
              <a:rPr lang="es-ES" sz="2200" dirty="0"/>
              <a:t>Art 44 Sanciones aplicables a las infracciones graves.</a:t>
            </a:r>
          </a:p>
          <a:p>
            <a:pPr lvl="1"/>
            <a:r>
              <a:rPr lang="es-ES" sz="2200" dirty="0"/>
              <a:t>Art 45 Sanciones accesorias.</a:t>
            </a:r>
          </a:p>
          <a:p>
            <a:pPr lvl="1"/>
            <a:r>
              <a:rPr lang="es-ES" sz="2200" dirty="0"/>
              <a:t>Art 46 Nivel general de sanciones y sanciones accesorias.</a:t>
            </a:r>
          </a:p>
          <a:p>
            <a:pPr lvl="1"/>
            <a:r>
              <a:rPr lang="es-ES" sz="2200" dirty="0"/>
              <a:t>Art 47 Responsabilidad de las personas jurídicas.</a:t>
            </a:r>
          </a:p>
        </p:txBody>
      </p:sp>
      <p:pic>
        <p:nvPicPr>
          <p:cNvPr id="4" name="Picture 2">
            <a:extLst>
              <a:ext uri="{FF2B5EF4-FFF2-40B4-BE49-F238E27FC236}">
                <a16:creationId xmlns:a16="http://schemas.microsoft.com/office/drawing/2014/main" id="{18F4397D-1430-48B5-46E3-7952251A3A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5617" y="6109293"/>
            <a:ext cx="2195513" cy="585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1830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a:xfrm>
            <a:off x="1991544" y="1412776"/>
            <a:ext cx="8229600" cy="144016"/>
          </a:xfrm>
        </p:spPr>
        <p:txBody>
          <a:bodyPr>
            <a:normAutofit fontScale="90000"/>
          </a:bodyPr>
          <a:lstStyle/>
          <a:p>
            <a:br>
              <a:rPr lang="es-ES" sz="3200" b="1" dirty="0">
                <a:solidFill>
                  <a:srgbClr val="FFFF00"/>
                </a:solidFill>
              </a:rPr>
            </a:br>
            <a:br>
              <a:rPr lang="es-ES" sz="3200" b="1" dirty="0">
                <a:solidFill>
                  <a:srgbClr val="FFFF00"/>
                </a:solidFill>
              </a:rPr>
            </a:br>
            <a:br>
              <a:rPr lang="es-ES" sz="3200" b="1" dirty="0">
                <a:solidFill>
                  <a:srgbClr val="FFFF00"/>
                </a:solidFill>
              </a:rPr>
            </a:br>
            <a:br>
              <a:rPr lang="es-ES" sz="3200" b="1" dirty="0">
                <a:solidFill>
                  <a:srgbClr val="FFFF00"/>
                </a:solidFill>
              </a:rPr>
            </a:br>
            <a:br>
              <a:rPr lang="es-ES" sz="3200" b="1" dirty="0">
                <a:solidFill>
                  <a:srgbClr val="FFFF00"/>
                </a:solidFill>
              </a:rPr>
            </a:br>
            <a:br>
              <a:rPr lang="es-ES" sz="3200" b="1" dirty="0">
                <a:solidFill>
                  <a:srgbClr val="FFFF00"/>
                </a:solidFill>
              </a:rPr>
            </a:br>
            <a:br>
              <a:rPr lang="es-ES" sz="3200" b="1" dirty="0">
                <a:solidFill>
                  <a:srgbClr val="FFFF00"/>
                </a:solidFill>
              </a:rPr>
            </a:br>
            <a:br>
              <a:rPr lang="es-ES" sz="3200" b="1" dirty="0">
                <a:solidFill>
                  <a:srgbClr val="FFFF00"/>
                </a:solidFill>
              </a:rPr>
            </a:br>
            <a:br>
              <a:rPr lang="es-ES" sz="3200" b="1" dirty="0">
                <a:solidFill>
                  <a:srgbClr val="FFFF00"/>
                </a:solidFill>
              </a:rPr>
            </a:br>
            <a:r>
              <a:rPr lang="es-ES" sz="3200" b="1" dirty="0">
                <a:solidFill>
                  <a:srgbClr val="FFFF00"/>
                </a:solidFill>
                <a:effectLst>
                  <a:outerShdw blurRad="38100" dist="38100" dir="2700000" algn="tl">
                    <a:srgbClr val="000000">
                      <a:alpha val="43137"/>
                    </a:srgbClr>
                  </a:outerShdw>
                </a:effectLst>
              </a:rPr>
              <a:t> </a:t>
            </a:r>
            <a:br>
              <a:rPr lang="es-ES" sz="3200" b="1" dirty="0">
                <a:solidFill>
                  <a:srgbClr val="FFFF00"/>
                </a:solidFill>
                <a:effectLst>
                  <a:outerShdw blurRad="38100" dist="38100" dir="2700000" algn="tl">
                    <a:srgbClr val="000000">
                      <a:alpha val="43137"/>
                    </a:srgbClr>
                  </a:outerShdw>
                </a:effectLst>
              </a:rPr>
            </a:br>
            <a:endParaRPr lang="es-ES" sz="3200" b="1" dirty="0">
              <a:solidFill>
                <a:srgbClr val="FFFF00"/>
              </a:solidFill>
              <a:effectLst>
                <a:outerShdw blurRad="38100" dist="38100" dir="2700000" algn="tl">
                  <a:srgbClr val="000000">
                    <a:alpha val="43137"/>
                  </a:srgbClr>
                </a:outerShdw>
              </a:effectLst>
            </a:endParaRPr>
          </a:p>
        </p:txBody>
      </p:sp>
      <p:grpSp>
        <p:nvGrpSpPr>
          <p:cNvPr id="11" name="Grupo 10">
            <a:extLst>
              <a:ext uri="{FF2B5EF4-FFF2-40B4-BE49-F238E27FC236}">
                <a16:creationId xmlns:a16="http://schemas.microsoft.com/office/drawing/2014/main" id="{58558E31-8CA8-AA92-97E0-583CF898B9A5}"/>
              </a:ext>
            </a:extLst>
          </p:cNvPr>
          <p:cNvGrpSpPr/>
          <p:nvPr/>
        </p:nvGrpSpPr>
        <p:grpSpPr>
          <a:xfrm>
            <a:off x="732620" y="434979"/>
            <a:ext cx="11107717" cy="6265174"/>
            <a:chOff x="732620" y="434979"/>
            <a:chExt cx="11107717" cy="6265174"/>
          </a:xfrm>
        </p:grpSpPr>
        <p:grpSp>
          <p:nvGrpSpPr>
            <p:cNvPr id="10" name="Grupo 9">
              <a:extLst>
                <a:ext uri="{FF2B5EF4-FFF2-40B4-BE49-F238E27FC236}">
                  <a16:creationId xmlns:a16="http://schemas.microsoft.com/office/drawing/2014/main" id="{B66195AA-3BDA-1696-A390-56F78EA5E3EB}"/>
                </a:ext>
              </a:extLst>
            </p:cNvPr>
            <p:cNvGrpSpPr/>
            <p:nvPr/>
          </p:nvGrpSpPr>
          <p:grpSpPr>
            <a:xfrm>
              <a:off x="732620" y="599788"/>
              <a:ext cx="11062243" cy="5489576"/>
              <a:chOff x="732620" y="599788"/>
              <a:chExt cx="11062243" cy="5489576"/>
            </a:xfrm>
          </p:grpSpPr>
          <p:pic>
            <p:nvPicPr>
              <p:cNvPr id="14"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2620" y="4496319"/>
                <a:ext cx="2679967" cy="1593045"/>
              </a:xfrm>
              <a:prstGeom prst="rect">
                <a:avLst/>
              </a:prstGeom>
              <a:ln>
                <a:solidFill>
                  <a:schemeClr val="tx1"/>
                </a:solidFill>
              </a:ln>
            </p:spPr>
          </p:pic>
          <p:pic>
            <p:nvPicPr>
              <p:cNvPr id="15" name="Imagen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42396" y="3874524"/>
                <a:ext cx="2773347" cy="1921681"/>
              </a:xfrm>
              <a:prstGeom prst="rect">
                <a:avLst/>
              </a:prstGeom>
              <a:ln>
                <a:solidFill>
                  <a:schemeClr val="tx1"/>
                </a:solidFill>
              </a:ln>
            </p:spPr>
          </p:pic>
          <p:pic>
            <p:nvPicPr>
              <p:cNvPr id="16" name="Imagen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114897" y="4142830"/>
                <a:ext cx="2679966" cy="1788585"/>
              </a:xfrm>
              <a:prstGeom prst="rect">
                <a:avLst/>
              </a:prstGeom>
              <a:ln>
                <a:solidFill>
                  <a:schemeClr val="tx1"/>
                </a:solidFill>
              </a:ln>
            </p:spPr>
          </p:pic>
          <p:pic>
            <p:nvPicPr>
              <p:cNvPr id="198658" name="Picture 2" descr="Resultado de imagen de PESCA">
                <a:hlinkClick r:id="rId6"/>
              </p:cNvPr>
              <p:cNvPicPr>
                <a:picLocks noChangeAspect="1" noChangeArrowheads="1"/>
              </p:cNvPicPr>
              <p:nvPr/>
            </p:nvPicPr>
            <p:blipFill>
              <a:blip r:embed="rId7" cstate="print"/>
              <a:srcRect/>
              <a:stretch>
                <a:fillRect/>
              </a:stretch>
            </p:blipFill>
            <p:spPr bwMode="auto">
              <a:xfrm>
                <a:off x="4748481" y="1104789"/>
                <a:ext cx="3243742" cy="2010774"/>
              </a:xfrm>
              <a:prstGeom prst="rect">
                <a:avLst/>
              </a:prstGeom>
              <a:noFill/>
              <a:ln>
                <a:solidFill>
                  <a:schemeClr val="tx1"/>
                </a:solidFill>
              </a:ln>
            </p:spPr>
          </p:pic>
          <p:pic>
            <p:nvPicPr>
              <p:cNvPr id="198660" name="Picture 4"/>
              <p:cNvPicPr>
                <a:picLocks noChangeAspect="1" noChangeArrowheads="1"/>
              </p:cNvPicPr>
              <p:nvPr/>
            </p:nvPicPr>
            <p:blipFill>
              <a:blip r:embed="rId8" cstate="print">
                <a:extLst>
                  <a:ext uri="{28A0092B-C50C-407E-A947-70E740481C1C}">
                    <a14:useLocalDpi xmlns:a14="http://schemas.microsoft.com/office/drawing/2010/main" val="0"/>
                  </a:ext>
                </a:extLst>
              </a:blip>
              <a:stretch>
                <a:fillRect/>
              </a:stretch>
            </p:blipFill>
            <p:spPr bwMode="auto">
              <a:xfrm>
                <a:off x="1036210" y="599788"/>
                <a:ext cx="2072789" cy="3191620"/>
              </a:xfrm>
              <a:prstGeom prst="rect">
                <a:avLst/>
              </a:prstGeom>
              <a:noFill/>
              <a:ln>
                <a:solidFill>
                  <a:schemeClr val="tx1"/>
                </a:solidFill>
              </a:ln>
            </p:spPr>
          </p:pic>
          <p:pic>
            <p:nvPicPr>
              <p:cNvPr id="198662" name="Picture 6"/>
              <p:cNvPicPr>
                <a:picLocks noChangeAspect="1" noChangeArrowheads="1"/>
              </p:cNvPicPr>
              <p:nvPr/>
            </p:nvPicPr>
            <p:blipFill>
              <a:blip r:embed="rId9" cstate="print">
                <a:extLst>
                  <a:ext uri="{28A0092B-C50C-407E-A947-70E740481C1C}">
                    <a14:useLocalDpi xmlns:a14="http://schemas.microsoft.com/office/drawing/2010/main" val="0"/>
                  </a:ext>
                </a:extLst>
              </a:blip>
              <a:stretch>
                <a:fillRect/>
              </a:stretch>
            </p:blipFill>
            <p:spPr bwMode="auto">
              <a:xfrm>
                <a:off x="9216483" y="927104"/>
                <a:ext cx="2421661" cy="2699199"/>
              </a:xfrm>
              <a:prstGeom prst="rect">
                <a:avLst/>
              </a:prstGeom>
              <a:noFill/>
              <a:ln>
                <a:solidFill>
                  <a:schemeClr val="tx1"/>
                </a:solidFill>
              </a:ln>
            </p:spPr>
          </p:pic>
        </p:grpSp>
        <p:sp>
          <p:nvSpPr>
            <p:cNvPr id="2" name="CuadroTexto 1">
              <a:extLst>
                <a:ext uri="{FF2B5EF4-FFF2-40B4-BE49-F238E27FC236}">
                  <a16:creationId xmlns:a16="http://schemas.microsoft.com/office/drawing/2014/main" id="{308ED1CE-3E01-CA15-6E9A-939895650DE9}"/>
                </a:ext>
              </a:extLst>
            </p:cNvPr>
            <p:cNvSpPr txBox="1"/>
            <p:nvPr/>
          </p:nvSpPr>
          <p:spPr>
            <a:xfrm>
              <a:off x="3755750" y="434979"/>
              <a:ext cx="5538916" cy="369332"/>
            </a:xfrm>
            <a:prstGeom prst="rect">
              <a:avLst/>
            </a:prstGeom>
            <a:noFill/>
          </p:spPr>
          <p:txBody>
            <a:bodyPr wrap="square" rtlCol="0">
              <a:spAutoFit/>
            </a:bodyPr>
            <a:lstStyle/>
            <a:p>
              <a:r>
                <a:rPr lang="es-ES" dirty="0">
                  <a:solidFill>
                    <a:schemeClr val="accent1">
                      <a:lumMod val="50000"/>
                    </a:schemeClr>
                  </a:solidFill>
                </a:rPr>
                <a:t>¡¡GRACIAS POR VUESTRA PACIENTE ATENCIÓN!!</a:t>
              </a:r>
            </a:p>
          </p:txBody>
        </p:sp>
        <p:sp>
          <p:nvSpPr>
            <p:cNvPr id="4" name="CuadroTexto 3">
              <a:extLst>
                <a:ext uri="{FF2B5EF4-FFF2-40B4-BE49-F238E27FC236}">
                  <a16:creationId xmlns:a16="http://schemas.microsoft.com/office/drawing/2014/main" id="{07FD78B7-C756-BBFF-ED06-FAD6508E46F3}"/>
                </a:ext>
              </a:extLst>
            </p:cNvPr>
            <p:cNvSpPr txBox="1"/>
            <p:nvPr/>
          </p:nvSpPr>
          <p:spPr>
            <a:xfrm>
              <a:off x="5222765" y="6089364"/>
              <a:ext cx="5538916" cy="369332"/>
            </a:xfrm>
            <a:prstGeom prst="rect">
              <a:avLst/>
            </a:prstGeom>
            <a:noFill/>
          </p:spPr>
          <p:txBody>
            <a:bodyPr wrap="square" rtlCol="0">
              <a:spAutoFit/>
            </a:bodyPr>
            <a:lstStyle/>
            <a:p>
              <a:r>
                <a:rPr lang="es-ES" b="1" dirty="0">
                  <a:solidFill>
                    <a:schemeClr val="tx2">
                      <a:lumMod val="90000"/>
                      <a:lumOff val="10000"/>
                    </a:schemeClr>
                  </a:solidFill>
                </a:rPr>
                <a:t>iuu_slo_esp@mapa.es</a:t>
              </a:r>
              <a:endParaRPr lang="es-ES" dirty="0">
                <a:solidFill>
                  <a:schemeClr val="tx2">
                    <a:lumMod val="90000"/>
                    <a:lumOff val="10000"/>
                  </a:schemeClr>
                </a:solidFill>
              </a:endParaRPr>
            </a:p>
          </p:txBody>
        </p:sp>
        <p:pic>
          <p:nvPicPr>
            <p:cNvPr id="9" name="Picture 2">
              <a:extLst>
                <a:ext uri="{FF2B5EF4-FFF2-40B4-BE49-F238E27FC236}">
                  <a16:creationId xmlns:a16="http://schemas.microsoft.com/office/drawing/2014/main" id="{E610A1EF-AB21-6C0A-41A0-ACF7D50D1C5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242374" y="6274030"/>
              <a:ext cx="1597963" cy="42612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871199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a:extLst>
              <a:ext uri="{FF2B5EF4-FFF2-40B4-BE49-F238E27FC236}">
                <a16:creationId xmlns:a16="http://schemas.microsoft.com/office/drawing/2014/main" id="{DD456141-6433-3F8B-93D4-34C0DF5A09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99915" y="6211773"/>
            <a:ext cx="1811216" cy="48299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a:extLst>
              <a:ext uri="{FF2B5EF4-FFF2-40B4-BE49-F238E27FC236}">
                <a16:creationId xmlns:a16="http://schemas.microsoft.com/office/drawing/2014/main" id="{8F791510-7926-031C-61E0-F420EFA7F643}"/>
              </a:ext>
            </a:extLst>
          </p:cNvPr>
          <p:cNvSpPr/>
          <p:nvPr/>
        </p:nvSpPr>
        <p:spPr>
          <a:xfrm>
            <a:off x="1224643" y="506597"/>
            <a:ext cx="9742714" cy="512466"/>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dirty="0">
                <a:solidFill>
                  <a:schemeClr val="accent1">
                    <a:lumMod val="50000"/>
                  </a:schemeClr>
                </a:solidFill>
              </a:rPr>
              <a:t>R(UE) 2842/2023 modifica </a:t>
            </a:r>
            <a:r>
              <a:rPr lang="es-ES" sz="2800" b="1" dirty="0">
                <a:solidFill>
                  <a:schemeClr val="accent1">
                    <a:lumMod val="50000"/>
                  </a:schemeClr>
                </a:solidFill>
                <a:latin typeface="Abadi Extra Light" panose="020B0204020104020204" pitchFamily="34" charset="0"/>
              </a:rPr>
              <a:t>Reglamento (CE) 1005/2008</a:t>
            </a:r>
          </a:p>
        </p:txBody>
      </p:sp>
      <p:sp>
        <p:nvSpPr>
          <p:cNvPr id="4" name="CuadroTexto 3">
            <a:extLst>
              <a:ext uri="{FF2B5EF4-FFF2-40B4-BE49-F238E27FC236}">
                <a16:creationId xmlns:a16="http://schemas.microsoft.com/office/drawing/2014/main" id="{7CD4D205-43F4-4796-9D40-5176E64A4579}"/>
              </a:ext>
            </a:extLst>
          </p:cNvPr>
          <p:cNvSpPr txBox="1"/>
          <p:nvPr/>
        </p:nvSpPr>
        <p:spPr>
          <a:xfrm>
            <a:off x="834013" y="2924153"/>
            <a:ext cx="11177117" cy="2185214"/>
          </a:xfrm>
          <a:prstGeom prst="rect">
            <a:avLst/>
          </a:prstGeom>
          <a:noFill/>
        </p:spPr>
        <p:txBody>
          <a:bodyPr wrap="square" rtlCol="0">
            <a:spAutoFit/>
          </a:bodyPr>
          <a:lstStyle/>
          <a:p>
            <a:pPr marL="457200" indent="-457200">
              <a:buFontTx/>
              <a:buChar char="-"/>
            </a:pPr>
            <a:r>
              <a:rPr lang="es-ES" sz="3200" b="1" dirty="0">
                <a:solidFill>
                  <a:schemeClr val="accent1">
                    <a:lumMod val="50000"/>
                  </a:schemeClr>
                </a:solidFill>
                <a:latin typeface="Abadi Extra Light" panose="020B0204020104020204" pitchFamily="34" charset="0"/>
              </a:rPr>
              <a:t>Esquema de </a:t>
            </a:r>
            <a:r>
              <a:rPr lang="es-ES" sz="3200" b="1" u="sng" dirty="0">
                <a:solidFill>
                  <a:schemeClr val="accent1">
                    <a:lumMod val="50000"/>
                  </a:schemeClr>
                </a:solidFill>
                <a:latin typeface="Abadi Extra Light" panose="020B0204020104020204" pitchFamily="34" charset="0"/>
              </a:rPr>
              <a:t>CERTIFICACIÓN DE CAPTURAS </a:t>
            </a:r>
            <a:r>
              <a:rPr lang="es-ES" sz="2400" b="1" dirty="0">
                <a:solidFill>
                  <a:schemeClr val="accent1">
                    <a:lumMod val="50000"/>
                  </a:schemeClr>
                </a:solidFill>
                <a:latin typeface="Abadi Extra Light" panose="020B0204020104020204" pitchFamily="34" charset="0"/>
              </a:rPr>
              <a:t>(trazabilidad de los productos pesqueros para evitar la introducción de pescado procedente de la pesca INDNR) </a:t>
            </a:r>
          </a:p>
          <a:p>
            <a:endParaRPr lang="es-ES" sz="2400" b="1" dirty="0">
              <a:solidFill>
                <a:schemeClr val="accent1">
                  <a:lumMod val="50000"/>
                </a:schemeClr>
              </a:solidFill>
              <a:latin typeface="Abadi Extra Light" panose="020B0204020104020204" pitchFamily="34" charset="0"/>
            </a:endParaRPr>
          </a:p>
          <a:p>
            <a:endParaRPr lang="es-ES" sz="2400" b="1" dirty="0">
              <a:solidFill>
                <a:schemeClr val="accent1">
                  <a:lumMod val="50000"/>
                </a:schemeClr>
              </a:solidFill>
              <a:latin typeface="Abadi Extra Light" panose="020B0204020104020204" pitchFamily="34" charset="0"/>
            </a:endParaRPr>
          </a:p>
          <a:p>
            <a:r>
              <a:rPr lang="es-ES" sz="2400" b="1" dirty="0">
                <a:solidFill>
                  <a:schemeClr val="accent1">
                    <a:lumMod val="50000"/>
                  </a:schemeClr>
                </a:solidFill>
                <a:latin typeface="Abadi Extra Light" panose="020B0204020104020204" pitchFamily="34" charset="0"/>
              </a:rPr>
              <a:t>-   </a:t>
            </a:r>
            <a:r>
              <a:rPr lang="es-ES" sz="3200" b="1" u="sng" dirty="0">
                <a:solidFill>
                  <a:schemeClr val="accent1">
                    <a:lumMod val="50000"/>
                  </a:schemeClr>
                </a:solidFill>
                <a:latin typeface="Abadi Extra Light" panose="020B0204020104020204" pitchFamily="34" charset="0"/>
              </a:rPr>
              <a:t>COOPERACIÓN</a:t>
            </a:r>
            <a:r>
              <a:rPr lang="es-ES" sz="3200" b="1" dirty="0">
                <a:solidFill>
                  <a:schemeClr val="accent1">
                    <a:lumMod val="50000"/>
                  </a:schemeClr>
                </a:solidFill>
                <a:latin typeface="Abadi Extra Light" panose="020B0204020104020204" pitchFamily="34" charset="0"/>
              </a:rPr>
              <a:t> BILATERAL  con </a:t>
            </a:r>
            <a:r>
              <a:rPr lang="es-ES" sz="3200" b="1" u="sng" dirty="0">
                <a:solidFill>
                  <a:schemeClr val="accent1">
                    <a:lumMod val="50000"/>
                  </a:schemeClr>
                </a:solidFill>
                <a:latin typeface="Abadi Extra Light" panose="020B0204020104020204" pitchFamily="34" charset="0"/>
              </a:rPr>
              <a:t>TERCEROS PAÍSES </a:t>
            </a:r>
            <a:r>
              <a:rPr lang="es-ES" sz="2400" b="1" dirty="0">
                <a:solidFill>
                  <a:schemeClr val="accent1">
                    <a:lumMod val="50000"/>
                  </a:schemeClr>
                </a:solidFill>
                <a:latin typeface="Abadi Extra Light" panose="020B0204020104020204" pitchFamily="34" charset="0"/>
              </a:rPr>
              <a:t>(no comunitarios)</a:t>
            </a:r>
          </a:p>
        </p:txBody>
      </p:sp>
      <p:sp>
        <p:nvSpPr>
          <p:cNvPr id="11" name="CuadroTexto 10">
            <a:extLst>
              <a:ext uri="{FF2B5EF4-FFF2-40B4-BE49-F238E27FC236}">
                <a16:creationId xmlns:a16="http://schemas.microsoft.com/office/drawing/2014/main" id="{D434BABA-42E9-80C1-7286-822F37882DB1}"/>
              </a:ext>
            </a:extLst>
          </p:cNvPr>
          <p:cNvSpPr txBox="1"/>
          <p:nvPr/>
        </p:nvSpPr>
        <p:spPr>
          <a:xfrm>
            <a:off x="2427514" y="1447798"/>
            <a:ext cx="7652657" cy="461665"/>
          </a:xfrm>
          <a:prstGeom prst="rect">
            <a:avLst/>
          </a:prstGeom>
          <a:noFill/>
        </p:spPr>
        <p:txBody>
          <a:bodyPr wrap="square">
            <a:spAutoFit/>
          </a:bodyPr>
          <a:lstStyle/>
          <a:p>
            <a:pPr algn="ctr"/>
            <a:r>
              <a:rPr lang="es-ES" sz="2400" b="1" dirty="0">
                <a:solidFill>
                  <a:schemeClr val="accent1">
                    <a:lumMod val="50000"/>
                  </a:schemeClr>
                </a:solidFill>
              </a:rPr>
              <a:t>Pilares </a:t>
            </a:r>
            <a:r>
              <a:rPr lang="es-ES" sz="2400" dirty="0">
                <a:solidFill>
                  <a:schemeClr val="accent1">
                    <a:lumMod val="50000"/>
                  </a:schemeClr>
                </a:solidFill>
              </a:rPr>
              <a:t>del Reglamento IUU </a:t>
            </a:r>
          </a:p>
        </p:txBody>
      </p:sp>
    </p:spTree>
    <p:extLst>
      <p:ext uri="{BB962C8B-B14F-4D97-AF65-F5344CB8AC3E}">
        <p14:creationId xmlns:p14="http://schemas.microsoft.com/office/powerpoint/2010/main" val="392046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500" fill="hold"/>
                                        <p:tgtEl>
                                          <p:spTgt spid="11"/>
                                        </p:tgtEl>
                                        <p:attrNameLst>
                                          <p:attrName>ppt_x</p:attrName>
                                        </p:attrNameLst>
                                      </p:cBhvr>
                                      <p:tavLst>
                                        <p:tav tm="0">
                                          <p:val>
                                            <p:strVal val="#ppt_x"/>
                                          </p:val>
                                        </p:tav>
                                        <p:tav tm="100000">
                                          <p:val>
                                            <p:strVal val="#ppt_x"/>
                                          </p:val>
                                        </p:tav>
                                      </p:tavLst>
                                    </p:anim>
                                    <p:anim calcmode="lin" valueType="num">
                                      <p:cBhvr additive="base">
                                        <p:cTn id="1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a:extLst>
              <a:ext uri="{FF2B5EF4-FFF2-40B4-BE49-F238E27FC236}">
                <a16:creationId xmlns:a16="http://schemas.microsoft.com/office/drawing/2014/main" id="{DD456141-6433-3F8B-93D4-34C0DF5A09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24457" y="6324983"/>
            <a:ext cx="1386673" cy="369779"/>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a:extLst>
              <a:ext uri="{FF2B5EF4-FFF2-40B4-BE49-F238E27FC236}">
                <a16:creationId xmlns:a16="http://schemas.microsoft.com/office/drawing/2014/main" id="{8F791510-7926-031C-61E0-F420EFA7F643}"/>
              </a:ext>
            </a:extLst>
          </p:cNvPr>
          <p:cNvSpPr/>
          <p:nvPr/>
        </p:nvSpPr>
        <p:spPr>
          <a:xfrm>
            <a:off x="1651278" y="425039"/>
            <a:ext cx="9114693" cy="512466"/>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2800" dirty="0">
                <a:solidFill>
                  <a:schemeClr val="accent1">
                    <a:lumMod val="50000"/>
                  </a:schemeClr>
                </a:solidFill>
              </a:rPr>
              <a:t>R(UE) 2842/2023 modifica </a:t>
            </a:r>
            <a:r>
              <a:rPr lang="es-ES" sz="2800" b="1" dirty="0">
                <a:solidFill>
                  <a:schemeClr val="accent1">
                    <a:lumMod val="50000"/>
                  </a:schemeClr>
                </a:solidFill>
                <a:latin typeface="Abadi Extra Light" panose="020B0204020104020204" pitchFamily="34" charset="0"/>
              </a:rPr>
              <a:t>Reglamento (CE) 1005/2008</a:t>
            </a:r>
          </a:p>
        </p:txBody>
      </p:sp>
      <p:sp>
        <p:nvSpPr>
          <p:cNvPr id="4" name="CuadroTexto 3">
            <a:extLst>
              <a:ext uri="{FF2B5EF4-FFF2-40B4-BE49-F238E27FC236}">
                <a16:creationId xmlns:a16="http://schemas.microsoft.com/office/drawing/2014/main" id="{7CD4D205-43F4-4796-9D40-5176E64A4579}"/>
              </a:ext>
            </a:extLst>
          </p:cNvPr>
          <p:cNvSpPr txBox="1"/>
          <p:nvPr/>
        </p:nvSpPr>
        <p:spPr>
          <a:xfrm>
            <a:off x="132302" y="1510871"/>
            <a:ext cx="11878827" cy="2062103"/>
          </a:xfrm>
          <a:prstGeom prst="rect">
            <a:avLst/>
          </a:prstGeom>
          <a:noFill/>
        </p:spPr>
        <p:txBody>
          <a:bodyPr wrap="square" rtlCol="0">
            <a:spAutoFit/>
          </a:bodyPr>
          <a:lstStyle/>
          <a:p>
            <a:pPr marL="571500" indent="-571500">
              <a:buFont typeface="Wingdings" panose="05000000000000000000" pitchFamily="2" charset="2"/>
              <a:buChar char="Ø"/>
            </a:pPr>
            <a:r>
              <a:rPr lang="es-ES" sz="3200" b="1" dirty="0">
                <a:solidFill>
                  <a:schemeClr val="accent1">
                    <a:lumMod val="50000"/>
                  </a:schemeClr>
                </a:solidFill>
                <a:latin typeface="Abadi Extra Light" panose="020B0204020104020204" pitchFamily="34" charset="0"/>
              </a:rPr>
              <a:t>Medidas aplicables a </a:t>
            </a:r>
            <a:r>
              <a:rPr lang="es-ES" sz="3200" b="1" u="sng" dirty="0">
                <a:solidFill>
                  <a:schemeClr val="accent1">
                    <a:lumMod val="50000"/>
                  </a:schemeClr>
                </a:solidFill>
                <a:latin typeface="Abadi Extra Light" panose="020B0204020104020204" pitchFamily="34" charset="0"/>
              </a:rPr>
              <a:t>terceros países no cooperantes </a:t>
            </a:r>
            <a:r>
              <a:rPr lang="es-ES" sz="1600" b="1" dirty="0">
                <a:solidFill>
                  <a:schemeClr val="accent1">
                    <a:lumMod val="50000"/>
                  </a:schemeClr>
                </a:solidFill>
                <a:effectLst>
                  <a:outerShdw blurRad="38100" dist="38100" dir="2700000" algn="tl">
                    <a:srgbClr val="000000">
                      <a:alpha val="43137"/>
                    </a:srgbClr>
                  </a:outerShdw>
                </a:effectLst>
                <a:latin typeface="Abadi Extra Light" panose="020B0204020104020204" pitchFamily="34" charset="0"/>
              </a:rPr>
              <a:t>(Art. 38)</a:t>
            </a:r>
          </a:p>
          <a:p>
            <a:pPr marL="457200" indent="-457200" algn="just">
              <a:buFontTx/>
              <a:buChar char="-"/>
            </a:pPr>
            <a:r>
              <a:rPr lang="es-ES" sz="2400" b="1" dirty="0">
                <a:solidFill>
                  <a:schemeClr val="accent1">
                    <a:lumMod val="50000"/>
                  </a:schemeClr>
                </a:solidFill>
                <a:latin typeface="Abadi Extra Light" panose="020B0204020104020204" pitchFamily="34" charset="0"/>
              </a:rPr>
              <a:t>Prohibición de propiedad, explotación o gestión de b/p de estos países. </a:t>
            </a:r>
          </a:p>
          <a:p>
            <a:pPr marL="457200" indent="-457200" algn="just">
              <a:buFontTx/>
              <a:buChar char="-"/>
            </a:pPr>
            <a:r>
              <a:rPr lang="es-ES" sz="2400" b="1" dirty="0">
                <a:solidFill>
                  <a:schemeClr val="accent1">
                    <a:lumMod val="50000"/>
                  </a:schemeClr>
                </a:solidFill>
                <a:latin typeface="Abadi Extra Light" panose="020B0204020104020204" pitchFamily="34" charset="0"/>
              </a:rPr>
              <a:t>Prohibición de acceso a puerto en la UE. </a:t>
            </a:r>
          </a:p>
          <a:p>
            <a:endParaRPr lang="es-ES" sz="3200" b="1" dirty="0">
              <a:solidFill>
                <a:schemeClr val="accent1">
                  <a:lumMod val="50000"/>
                </a:schemeClr>
              </a:solidFill>
              <a:latin typeface="Abadi Extra Light" panose="020B0204020104020204" pitchFamily="34" charset="0"/>
            </a:endParaRPr>
          </a:p>
          <a:p>
            <a:endParaRPr lang="es-ES" sz="1600" b="1" dirty="0">
              <a:solidFill>
                <a:srgbClr val="7030A0"/>
              </a:solidFill>
              <a:effectLst>
                <a:outerShdw blurRad="38100" dist="38100" dir="2700000" algn="tl">
                  <a:srgbClr val="000000">
                    <a:alpha val="43137"/>
                  </a:srgbClr>
                </a:outerShdw>
              </a:effectLst>
              <a:latin typeface="Abadi Extra Light" panose="020B0204020104020204" pitchFamily="34" charset="0"/>
            </a:endParaRPr>
          </a:p>
        </p:txBody>
      </p:sp>
      <p:sp>
        <p:nvSpPr>
          <p:cNvPr id="8" name="CuadroTexto 7">
            <a:extLst>
              <a:ext uri="{FF2B5EF4-FFF2-40B4-BE49-F238E27FC236}">
                <a16:creationId xmlns:a16="http://schemas.microsoft.com/office/drawing/2014/main" id="{C4CF3AF5-CB69-F177-3002-1C3502E22CB2}"/>
              </a:ext>
            </a:extLst>
          </p:cNvPr>
          <p:cNvSpPr txBox="1"/>
          <p:nvPr/>
        </p:nvSpPr>
        <p:spPr>
          <a:xfrm>
            <a:off x="2481942" y="1010245"/>
            <a:ext cx="7652657" cy="461665"/>
          </a:xfrm>
          <a:prstGeom prst="rect">
            <a:avLst/>
          </a:prstGeom>
          <a:noFill/>
        </p:spPr>
        <p:txBody>
          <a:bodyPr wrap="square">
            <a:spAutoFit/>
          </a:bodyPr>
          <a:lstStyle/>
          <a:p>
            <a:pPr algn="ctr"/>
            <a:r>
              <a:rPr lang="es-ES" sz="2400" b="1" dirty="0">
                <a:solidFill>
                  <a:schemeClr val="accent1">
                    <a:lumMod val="50000"/>
                  </a:schemeClr>
                </a:solidFill>
              </a:rPr>
              <a:t>Principales modificaciones </a:t>
            </a:r>
            <a:r>
              <a:rPr lang="es-ES" sz="2400" dirty="0">
                <a:solidFill>
                  <a:schemeClr val="accent1">
                    <a:lumMod val="50000"/>
                  </a:schemeClr>
                </a:solidFill>
              </a:rPr>
              <a:t>del Reglamento IUU </a:t>
            </a:r>
          </a:p>
        </p:txBody>
      </p:sp>
      <p:sp>
        <p:nvSpPr>
          <p:cNvPr id="11" name="CuadroTexto 10">
            <a:extLst>
              <a:ext uri="{FF2B5EF4-FFF2-40B4-BE49-F238E27FC236}">
                <a16:creationId xmlns:a16="http://schemas.microsoft.com/office/drawing/2014/main" id="{58115797-C660-DDE7-D230-965D2676A45A}"/>
              </a:ext>
            </a:extLst>
          </p:cNvPr>
          <p:cNvSpPr txBox="1"/>
          <p:nvPr/>
        </p:nvSpPr>
        <p:spPr>
          <a:xfrm>
            <a:off x="132302" y="3115288"/>
            <a:ext cx="11878828" cy="1692771"/>
          </a:xfrm>
          <a:prstGeom prst="rect">
            <a:avLst/>
          </a:prstGeom>
          <a:noFill/>
        </p:spPr>
        <p:txBody>
          <a:bodyPr wrap="square" rtlCol="0">
            <a:spAutoFit/>
          </a:bodyPr>
          <a:lstStyle/>
          <a:p>
            <a:pPr marL="457200" indent="-457200" algn="just">
              <a:buFont typeface="Wingdings" panose="05000000000000000000" pitchFamily="2" charset="2"/>
              <a:buChar char="Ø"/>
            </a:pPr>
            <a:r>
              <a:rPr lang="es-ES" sz="3200" b="1" dirty="0">
                <a:solidFill>
                  <a:schemeClr val="accent1">
                    <a:lumMod val="50000"/>
                  </a:schemeClr>
                </a:solidFill>
                <a:latin typeface="Abadi Extra Light" panose="020B0204020104020204" pitchFamily="34" charset="0"/>
              </a:rPr>
              <a:t>Sistema </a:t>
            </a:r>
            <a:r>
              <a:rPr lang="es-ES" sz="3200" b="1" u="sng" dirty="0">
                <a:solidFill>
                  <a:schemeClr val="accent1">
                    <a:lumMod val="50000"/>
                  </a:schemeClr>
                </a:solidFill>
                <a:latin typeface="Abadi Extra Light" panose="020B0204020104020204" pitchFamily="34" charset="0"/>
              </a:rPr>
              <a:t>IT CATCH </a:t>
            </a:r>
            <a:r>
              <a:rPr lang="es-ES" sz="2400" b="1" dirty="0">
                <a:solidFill>
                  <a:schemeClr val="accent1">
                    <a:lumMod val="50000"/>
                  </a:schemeClr>
                </a:solidFill>
                <a:latin typeface="Abadi Extra Light" panose="020B0204020104020204" pitchFamily="34" charset="0"/>
              </a:rPr>
              <a:t>(presentación, el tratamiento, el almacenamiento, la gestión y el intercambio informatizados de la información relativa a los </a:t>
            </a:r>
            <a:r>
              <a:rPr lang="es-ES" sz="2400" b="1" u="sng" dirty="0">
                <a:solidFill>
                  <a:schemeClr val="accent1">
                    <a:lumMod val="50000"/>
                  </a:schemeClr>
                </a:solidFill>
                <a:latin typeface="Abadi Extra Light" panose="020B0204020104020204" pitchFamily="34" charset="0"/>
              </a:rPr>
              <a:t>certificados de captura</a:t>
            </a:r>
            <a:r>
              <a:rPr lang="es-ES" sz="2400" b="1" dirty="0">
                <a:solidFill>
                  <a:schemeClr val="accent1">
                    <a:lumMod val="50000"/>
                  </a:schemeClr>
                </a:solidFill>
                <a:latin typeface="Abadi Extra Light" panose="020B0204020104020204" pitchFamily="34" charset="0"/>
              </a:rPr>
              <a:t>)</a:t>
            </a:r>
            <a:r>
              <a:rPr lang="es-ES" sz="2000" b="1" dirty="0">
                <a:solidFill>
                  <a:schemeClr val="accent1">
                    <a:lumMod val="50000"/>
                  </a:schemeClr>
                </a:solidFill>
                <a:effectLst>
                  <a:outerShdw blurRad="38100" dist="38100" dir="2700000" algn="tl">
                    <a:srgbClr val="000000">
                      <a:alpha val="43137"/>
                    </a:srgbClr>
                  </a:outerShdw>
                </a:effectLst>
                <a:latin typeface="Abadi Extra Light" panose="020B0204020104020204" pitchFamily="34" charset="0"/>
              </a:rPr>
              <a:t>(</a:t>
            </a:r>
            <a:r>
              <a:rPr lang="es-ES" sz="1600" b="1" dirty="0">
                <a:solidFill>
                  <a:schemeClr val="accent1">
                    <a:lumMod val="50000"/>
                  </a:schemeClr>
                </a:solidFill>
                <a:effectLst>
                  <a:outerShdw blurRad="38100" dist="38100" dir="2700000" algn="tl">
                    <a:srgbClr val="000000">
                      <a:alpha val="43137"/>
                    </a:srgbClr>
                  </a:outerShdw>
                </a:effectLst>
                <a:latin typeface="Abadi Extra Light" panose="020B0204020104020204" pitchFamily="34" charset="0"/>
              </a:rPr>
              <a:t>Art. 12,14,16, 17)</a:t>
            </a:r>
            <a:r>
              <a:rPr lang="es-ES" sz="1600" b="1" dirty="0">
                <a:solidFill>
                  <a:schemeClr val="accent1">
                    <a:lumMod val="50000"/>
                  </a:schemeClr>
                </a:solidFill>
                <a:latin typeface="Abadi Extra Light" panose="020B0204020104020204" pitchFamily="34" charset="0"/>
              </a:rPr>
              <a:t> </a:t>
            </a:r>
          </a:p>
          <a:p>
            <a:endParaRPr lang="es-ES" sz="3200" b="1" dirty="0">
              <a:solidFill>
                <a:schemeClr val="accent1">
                  <a:lumMod val="50000"/>
                </a:schemeClr>
              </a:solidFill>
              <a:latin typeface="Abadi Extra Light" panose="020B0204020104020204" pitchFamily="34" charset="0"/>
            </a:endParaRPr>
          </a:p>
          <a:p>
            <a:endParaRPr lang="es-ES" sz="1600" b="1" dirty="0">
              <a:solidFill>
                <a:srgbClr val="7030A0"/>
              </a:solidFill>
              <a:effectLst>
                <a:outerShdw blurRad="38100" dist="38100" dir="2700000" algn="tl">
                  <a:srgbClr val="000000">
                    <a:alpha val="43137"/>
                  </a:srgbClr>
                </a:outerShdw>
              </a:effectLst>
              <a:latin typeface="Abadi Extra Light" panose="020B0204020104020204" pitchFamily="34" charset="0"/>
            </a:endParaRPr>
          </a:p>
        </p:txBody>
      </p:sp>
      <p:sp>
        <p:nvSpPr>
          <p:cNvPr id="12" name="CuadroTexto 11">
            <a:extLst>
              <a:ext uri="{FF2B5EF4-FFF2-40B4-BE49-F238E27FC236}">
                <a16:creationId xmlns:a16="http://schemas.microsoft.com/office/drawing/2014/main" id="{0DBB162F-6386-E281-EE48-563FA6F90116}"/>
              </a:ext>
            </a:extLst>
          </p:cNvPr>
          <p:cNvSpPr txBox="1"/>
          <p:nvPr/>
        </p:nvSpPr>
        <p:spPr>
          <a:xfrm>
            <a:off x="132302" y="4263327"/>
            <a:ext cx="11120175" cy="2431435"/>
          </a:xfrm>
          <a:prstGeom prst="rect">
            <a:avLst/>
          </a:prstGeom>
          <a:noFill/>
        </p:spPr>
        <p:txBody>
          <a:bodyPr wrap="square" rtlCol="0">
            <a:spAutoFit/>
          </a:bodyPr>
          <a:lstStyle/>
          <a:p>
            <a:pPr marL="571500" indent="-571500" algn="just">
              <a:buFont typeface="Wingdings" panose="05000000000000000000" pitchFamily="2" charset="2"/>
              <a:buChar char="Ø"/>
            </a:pPr>
            <a:r>
              <a:rPr lang="es-ES" sz="3200" b="1" dirty="0">
                <a:solidFill>
                  <a:schemeClr val="accent1">
                    <a:lumMod val="50000"/>
                  </a:schemeClr>
                </a:solidFill>
                <a:latin typeface="Abadi Extra Light" panose="020B0204020104020204" pitchFamily="34" charset="0"/>
              </a:rPr>
              <a:t>Otras: </a:t>
            </a:r>
            <a:r>
              <a:rPr lang="es-ES" sz="2400" b="1" dirty="0">
                <a:solidFill>
                  <a:schemeClr val="accent1">
                    <a:lumMod val="50000"/>
                  </a:schemeClr>
                </a:solidFill>
                <a:latin typeface="Abadi Extra Light" panose="020B0204020104020204" pitchFamily="34" charset="0"/>
              </a:rPr>
              <a:t>buques pesqueros UE en lista buques INDNR (no será inscritos si el Estado de abanderamiento toma medidas), infracciones graves (R.1224/2009), procedimiento de inspección (R.1224/2009), seguridad datos, comité, anexos y documentos (actos delegados)</a:t>
            </a:r>
            <a:endParaRPr lang="es-ES" sz="2400" b="1" dirty="0">
              <a:solidFill>
                <a:schemeClr val="accent1">
                  <a:lumMod val="50000"/>
                </a:schemeClr>
              </a:solidFill>
              <a:effectLst>
                <a:outerShdw blurRad="38100" dist="38100" dir="2700000" algn="tl">
                  <a:srgbClr val="000000">
                    <a:alpha val="43137"/>
                  </a:srgbClr>
                </a:outerShdw>
              </a:effectLst>
              <a:latin typeface="Abadi Extra Light" panose="020B0204020104020204" pitchFamily="34" charset="0"/>
            </a:endParaRPr>
          </a:p>
          <a:p>
            <a:endParaRPr lang="es-ES" sz="3200" b="1" dirty="0">
              <a:latin typeface="Abadi Extra Light" panose="020B0204020104020204" pitchFamily="34" charset="0"/>
            </a:endParaRPr>
          </a:p>
          <a:p>
            <a:endParaRPr lang="es-ES" sz="1600" b="1" dirty="0">
              <a:solidFill>
                <a:srgbClr val="7030A0"/>
              </a:solidFill>
              <a:effectLst>
                <a:outerShdw blurRad="38100" dist="38100" dir="2700000" algn="tl">
                  <a:srgbClr val="000000">
                    <a:alpha val="43137"/>
                  </a:srgbClr>
                </a:outerShdw>
              </a:effectLst>
              <a:latin typeface="Abadi Extra Light" panose="020B0204020104020204" pitchFamily="34" charset="0"/>
            </a:endParaRPr>
          </a:p>
        </p:txBody>
      </p:sp>
    </p:spTree>
    <p:extLst>
      <p:ext uri="{BB962C8B-B14F-4D97-AF65-F5344CB8AC3E}">
        <p14:creationId xmlns:p14="http://schemas.microsoft.com/office/powerpoint/2010/main" val="44830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8"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35E0FF-9259-29B0-27F1-18E1A796007D}"/>
              </a:ext>
            </a:extLst>
          </p:cNvPr>
          <p:cNvSpPr>
            <a:spLocks noGrp="1"/>
          </p:cNvSpPr>
          <p:nvPr>
            <p:ph type="title"/>
          </p:nvPr>
        </p:nvSpPr>
        <p:spPr>
          <a:xfrm>
            <a:off x="-446314" y="277480"/>
            <a:ext cx="8904515" cy="1325563"/>
          </a:xfrm>
        </p:spPr>
        <p:txBody>
          <a:bodyPr>
            <a:normAutofit/>
          </a:bodyPr>
          <a:lstStyle/>
          <a:p>
            <a:pPr algn="ctr"/>
            <a:r>
              <a:rPr lang="es-ES" sz="3000" dirty="0">
                <a:solidFill>
                  <a:schemeClr val="accent1">
                    <a:lumMod val="50000"/>
                  </a:schemeClr>
                </a:solidFill>
              </a:rPr>
              <a:t>R(UE) 2842/2023 modifica R(CE)1005/2008</a:t>
            </a:r>
            <a:br>
              <a:rPr lang="es-ES" sz="3000" dirty="0">
                <a:solidFill>
                  <a:schemeClr val="accent1">
                    <a:lumMod val="50000"/>
                  </a:schemeClr>
                </a:solidFill>
              </a:rPr>
            </a:br>
            <a:r>
              <a:rPr lang="es-ES" sz="2300" b="1" u="sng" dirty="0">
                <a:solidFill>
                  <a:schemeClr val="accent1">
                    <a:lumMod val="50000"/>
                  </a:schemeClr>
                </a:solidFill>
              </a:rPr>
              <a:t>Entrada en vigor: 9 de enero de 2024</a:t>
            </a:r>
          </a:p>
        </p:txBody>
      </p:sp>
      <p:sp>
        <p:nvSpPr>
          <p:cNvPr id="3" name="Marcador de contenido 2">
            <a:extLst>
              <a:ext uri="{FF2B5EF4-FFF2-40B4-BE49-F238E27FC236}">
                <a16:creationId xmlns:a16="http://schemas.microsoft.com/office/drawing/2014/main" id="{DD2302B9-2FD5-2ECC-D376-9DD1A3CCF139}"/>
              </a:ext>
            </a:extLst>
          </p:cNvPr>
          <p:cNvSpPr>
            <a:spLocks noGrp="1"/>
          </p:cNvSpPr>
          <p:nvPr>
            <p:ph idx="1"/>
          </p:nvPr>
        </p:nvSpPr>
        <p:spPr>
          <a:xfrm>
            <a:off x="163286" y="2086882"/>
            <a:ext cx="11190513" cy="835501"/>
          </a:xfrm>
          <a:noFill/>
        </p:spPr>
        <p:txBody>
          <a:bodyPr>
            <a:normAutofit/>
          </a:bodyPr>
          <a:lstStyle/>
          <a:p>
            <a:pPr marL="0" indent="0">
              <a:buNone/>
            </a:pPr>
            <a:r>
              <a:rPr lang="es-ES" sz="1800" dirty="0"/>
              <a:t>A las medidas aplicables a los </a:t>
            </a:r>
            <a:r>
              <a:rPr lang="es-ES" sz="1800" b="1" u="sng" dirty="0"/>
              <a:t>terceros países no cooperantes </a:t>
            </a:r>
            <a:r>
              <a:rPr lang="es-ES" sz="1800" dirty="0"/>
              <a:t>ya existentes en el </a:t>
            </a:r>
            <a:r>
              <a:rPr lang="es-ES" sz="1800" u="sng" dirty="0"/>
              <a:t>Art 38</a:t>
            </a:r>
            <a:r>
              <a:rPr lang="es-ES" sz="1800" dirty="0"/>
              <a:t>, se añaden dos nuevos puntos:</a:t>
            </a:r>
          </a:p>
          <a:p>
            <a:pPr marL="0" indent="0">
              <a:buNone/>
            </a:pPr>
            <a:endParaRPr lang="es-ES" sz="1800" dirty="0"/>
          </a:p>
          <a:p>
            <a:pPr marL="0" indent="0">
              <a:buNone/>
            </a:pPr>
            <a:endParaRPr lang="es-ES" sz="1800" dirty="0"/>
          </a:p>
          <a:p>
            <a:pPr marL="0" indent="0">
              <a:buNone/>
            </a:pPr>
            <a:endParaRPr lang="es-ES" dirty="0"/>
          </a:p>
        </p:txBody>
      </p:sp>
      <p:pic>
        <p:nvPicPr>
          <p:cNvPr id="4" name="Picture 2">
            <a:extLst>
              <a:ext uri="{FF2B5EF4-FFF2-40B4-BE49-F238E27FC236}">
                <a16:creationId xmlns:a16="http://schemas.microsoft.com/office/drawing/2014/main" id="{DFA0C168-6F2E-6687-443D-113D935910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7257" y="6203063"/>
            <a:ext cx="1843873" cy="491699"/>
          </a:xfrm>
          <a:prstGeom prst="rect">
            <a:avLst/>
          </a:prstGeom>
          <a:noFill/>
          <a:extLst>
            <a:ext uri="{909E8E84-426E-40DD-AFC4-6F175D3DCCD1}">
              <a14:hiddenFill xmlns:a14="http://schemas.microsoft.com/office/drawing/2010/main">
                <a:solidFill>
                  <a:srgbClr val="FFFFFF"/>
                </a:solidFill>
              </a14:hiddenFill>
            </a:ext>
          </a:extLst>
        </p:spPr>
      </p:pic>
      <p:sp>
        <p:nvSpPr>
          <p:cNvPr id="6" name="Bocadillo: rectángulo con esquinas redondeadas 5">
            <a:extLst>
              <a:ext uri="{FF2B5EF4-FFF2-40B4-BE49-F238E27FC236}">
                <a16:creationId xmlns:a16="http://schemas.microsoft.com/office/drawing/2014/main" id="{CC8262D9-AF5B-C153-D742-08C9E841DA10}"/>
              </a:ext>
            </a:extLst>
          </p:cNvPr>
          <p:cNvSpPr/>
          <p:nvPr/>
        </p:nvSpPr>
        <p:spPr>
          <a:xfrm>
            <a:off x="7624187" y="170395"/>
            <a:ext cx="4386943" cy="1943596"/>
          </a:xfrm>
          <a:prstGeom prst="wedgeRoundRectCallout">
            <a:avLst>
              <a:gd name="adj1" fmla="val -59687"/>
              <a:gd name="adj2" fmla="val 30898"/>
              <a:gd name="adj3" fmla="val 16667"/>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s-ES" b="1" dirty="0"/>
              <a:t>DECISIÓN EJECUCIÓN 2014/170/UE</a:t>
            </a:r>
          </a:p>
          <a:p>
            <a:pPr marL="342900" indent="-342900">
              <a:buFont typeface="+mj-lt"/>
              <a:buAutoNum type="arabicPeriod"/>
            </a:pPr>
            <a:r>
              <a:rPr lang="es-ES" b="1" dirty="0" err="1"/>
              <a:t>Cambodia</a:t>
            </a:r>
            <a:r>
              <a:rPr lang="es-ES" b="1" dirty="0"/>
              <a:t> </a:t>
            </a:r>
            <a:r>
              <a:rPr lang="es-ES" sz="1400" b="1" dirty="0"/>
              <a:t>(Marzo 2014)</a:t>
            </a:r>
          </a:p>
          <a:p>
            <a:pPr marL="342900" indent="-342900">
              <a:buFont typeface="+mj-lt"/>
              <a:buAutoNum type="arabicPeriod"/>
            </a:pPr>
            <a:r>
              <a:rPr lang="es-ES" b="1" dirty="0" err="1"/>
              <a:t>Comores</a:t>
            </a:r>
            <a:r>
              <a:rPr lang="es-ES" b="1" dirty="0"/>
              <a:t> </a:t>
            </a:r>
            <a:r>
              <a:rPr lang="es-ES" sz="1400" b="1" dirty="0"/>
              <a:t>(Julio 2017)</a:t>
            </a:r>
          </a:p>
          <a:p>
            <a:pPr marL="342900" indent="-342900">
              <a:buFont typeface="+mj-lt"/>
              <a:buAutoNum type="arabicPeriod"/>
            </a:pPr>
            <a:r>
              <a:rPr lang="es-ES" b="1" dirty="0"/>
              <a:t>San Vicente y Granadinas </a:t>
            </a:r>
            <a:r>
              <a:rPr lang="es-ES" sz="1400" b="1" dirty="0"/>
              <a:t>(Jul 2017)</a:t>
            </a:r>
          </a:p>
          <a:p>
            <a:pPr marL="342900" indent="-342900">
              <a:buFont typeface="+mj-lt"/>
              <a:buAutoNum type="arabicPeriod"/>
            </a:pPr>
            <a:r>
              <a:rPr lang="es-ES" b="1" dirty="0"/>
              <a:t>Camerún </a:t>
            </a:r>
            <a:r>
              <a:rPr lang="es-ES" sz="1400" b="1" dirty="0"/>
              <a:t>(Febrero 2023)</a:t>
            </a:r>
          </a:p>
          <a:p>
            <a:pPr marL="342900" indent="-342900">
              <a:buFont typeface="+mj-lt"/>
              <a:buAutoNum type="arabicPeriod"/>
            </a:pPr>
            <a:r>
              <a:rPr lang="es-ES" b="1" dirty="0"/>
              <a:t>Trinidad y Tobago </a:t>
            </a:r>
            <a:r>
              <a:rPr lang="es-ES" sz="1400" b="1" dirty="0"/>
              <a:t>(Nov 2023)</a:t>
            </a:r>
          </a:p>
        </p:txBody>
      </p:sp>
      <p:sp>
        <p:nvSpPr>
          <p:cNvPr id="5" name="Bocadillo: rectángulo con esquinas redondeadas 4">
            <a:extLst>
              <a:ext uri="{FF2B5EF4-FFF2-40B4-BE49-F238E27FC236}">
                <a16:creationId xmlns:a16="http://schemas.microsoft.com/office/drawing/2014/main" id="{86BED8E4-FE0D-09B6-E422-9A794EA71739}"/>
              </a:ext>
            </a:extLst>
          </p:cNvPr>
          <p:cNvSpPr/>
          <p:nvPr/>
        </p:nvSpPr>
        <p:spPr>
          <a:xfrm>
            <a:off x="2634343" y="5979009"/>
            <a:ext cx="6495473" cy="835500"/>
          </a:xfrm>
          <a:prstGeom prst="wedgeRoundRectCallout">
            <a:avLst>
              <a:gd name="adj1" fmla="val -20241"/>
              <a:gd name="adj2" fmla="val -76017"/>
              <a:gd name="adj3" fmla="val 16667"/>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s-ES" b="1" dirty="0"/>
              <a:t>Ojo! Definición buque pesquero art.2 Reglamento 1005/2008 (</a:t>
            </a:r>
            <a:r>
              <a:rPr lang="es-ES" b="1" u="sng" dirty="0"/>
              <a:t>inc. buque transporte equipados para el transporte de productos de la pesca, “</a:t>
            </a:r>
            <a:r>
              <a:rPr lang="es-ES" b="1" i="1" u="sng" dirty="0" err="1"/>
              <a:t>reefers</a:t>
            </a:r>
            <a:r>
              <a:rPr lang="es-ES" b="1" u="sng" dirty="0"/>
              <a:t>”)</a:t>
            </a:r>
          </a:p>
        </p:txBody>
      </p:sp>
      <p:sp>
        <p:nvSpPr>
          <p:cNvPr id="7" name="Marcador de contenido 2">
            <a:extLst>
              <a:ext uri="{FF2B5EF4-FFF2-40B4-BE49-F238E27FC236}">
                <a16:creationId xmlns:a16="http://schemas.microsoft.com/office/drawing/2014/main" id="{3C368578-1ED6-0541-583C-26766A003AB5}"/>
              </a:ext>
            </a:extLst>
          </p:cNvPr>
          <p:cNvSpPr txBox="1">
            <a:spLocks/>
          </p:cNvSpPr>
          <p:nvPr/>
        </p:nvSpPr>
        <p:spPr>
          <a:xfrm>
            <a:off x="163286" y="2320749"/>
            <a:ext cx="11847844" cy="3558586"/>
          </a:xfrm>
          <a:prstGeom prst="rect">
            <a:avLst/>
          </a:prstGeom>
          <a:noFill/>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ES" sz="2900" dirty="0">
                <a:solidFill>
                  <a:schemeClr val="accent1">
                    <a:lumMod val="50000"/>
                  </a:schemeClr>
                </a:solidFill>
              </a:rPr>
              <a:t>Art 38.10) </a:t>
            </a:r>
            <a:r>
              <a:rPr lang="es-ES" sz="2900" b="1" dirty="0">
                <a:solidFill>
                  <a:schemeClr val="accent1">
                    <a:lumMod val="50000"/>
                  </a:schemeClr>
                </a:solidFill>
              </a:rPr>
              <a:t>se prohibirán la propiedad </a:t>
            </a:r>
            <a:r>
              <a:rPr lang="es-ES" sz="2900" dirty="0">
                <a:solidFill>
                  <a:schemeClr val="accent1">
                    <a:lumMod val="50000"/>
                  </a:schemeClr>
                </a:solidFill>
              </a:rPr>
              <a:t>—incluida la propiedad en concepto de titular real, tal como se define en el artículo 3, punto 6, de la Directiva (UE) 2015/849 del Parlamento Europeo y del Consejo (*)—, </a:t>
            </a:r>
            <a:r>
              <a:rPr lang="es-ES" sz="2900" b="1" dirty="0">
                <a:solidFill>
                  <a:schemeClr val="accent1">
                    <a:lumMod val="50000"/>
                  </a:schemeClr>
                </a:solidFill>
              </a:rPr>
              <a:t>la explotación o la gestión por operadores de la Unión</a:t>
            </a:r>
            <a:r>
              <a:rPr lang="es-ES" sz="2900" dirty="0">
                <a:solidFill>
                  <a:schemeClr val="accent1">
                    <a:lumMod val="50000"/>
                  </a:schemeClr>
                </a:solidFill>
              </a:rPr>
              <a:t> </a:t>
            </a:r>
            <a:r>
              <a:rPr lang="es-ES" sz="2900" b="1" dirty="0">
                <a:solidFill>
                  <a:schemeClr val="accent1">
                    <a:lumMod val="50000"/>
                  </a:schemeClr>
                </a:solidFill>
              </a:rPr>
              <a:t>de buques pesqueros que enarbolen el pabellón de dichos países</a:t>
            </a:r>
            <a:r>
              <a:rPr lang="es-ES" sz="2900" dirty="0">
                <a:solidFill>
                  <a:schemeClr val="accent1">
                    <a:lumMod val="50000"/>
                  </a:schemeClr>
                </a:solidFill>
              </a:rPr>
              <a:t>. Los armadores de la Unión, incluidos </a:t>
            </a:r>
            <a:r>
              <a:rPr lang="es-ES" sz="2900" b="1" dirty="0">
                <a:solidFill>
                  <a:schemeClr val="accent1">
                    <a:lumMod val="50000"/>
                  </a:schemeClr>
                </a:solidFill>
              </a:rPr>
              <a:t>los titulares reales</a:t>
            </a:r>
            <a:r>
              <a:rPr lang="es-ES" sz="2900" dirty="0">
                <a:solidFill>
                  <a:schemeClr val="accent1">
                    <a:lumMod val="50000"/>
                  </a:schemeClr>
                </a:solidFill>
              </a:rPr>
              <a:t>, de los buques pesqueros que enarbolen el pabellón de dichos países </a:t>
            </a:r>
            <a:r>
              <a:rPr lang="es-ES" sz="2900" b="1" dirty="0">
                <a:solidFill>
                  <a:schemeClr val="accent1">
                    <a:lumMod val="50000"/>
                  </a:schemeClr>
                </a:solidFill>
              </a:rPr>
              <a:t>solicitarán la salida de tales buques del registro </a:t>
            </a:r>
            <a:r>
              <a:rPr lang="es-ES" sz="2900" dirty="0">
                <a:solidFill>
                  <a:schemeClr val="accent1">
                    <a:lumMod val="50000"/>
                  </a:schemeClr>
                </a:solidFill>
              </a:rPr>
              <a:t>de dichos países </a:t>
            </a:r>
            <a:r>
              <a:rPr lang="es-ES" sz="2900" b="1" dirty="0">
                <a:solidFill>
                  <a:schemeClr val="accent1">
                    <a:lumMod val="50000"/>
                  </a:schemeClr>
                </a:solidFill>
              </a:rPr>
              <a:t>en un plazo de dos meses </a:t>
            </a:r>
            <a:r>
              <a:rPr lang="es-ES" sz="2900" dirty="0">
                <a:solidFill>
                  <a:schemeClr val="accent1">
                    <a:lumMod val="50000"/>
                  </a:schemeClr>
                </a:solidFill>
              </a:rPr>
              <a:t>a partir de la publicación de la lista de terceros países no cooperantes de conformidad con el artículo 33 del presente Reglamento. Cuando la solicitud no pueda ser realizada directamente por los armadores, incluidos los titulares reales, estos encargarán a una persona física o jurídica pertinente, facultada para actuar en su nombre, que solicite dicha salida en el plazo establecido; </a:t>
            </a:r>
          </a:p>
          <a:p>
            <a:pPr marL="0" indent="0" algn="just">
              <a:buNone/>
            </a:pPr>
            <a:endParaRPr lang="es-ES" sz="2900" dirty="0">
              <a:solidFill>
                <a:schemeClr val="accent1">
                  <a:lumMod val="50000"/>
                </a:schemeClr>
              </a:solidFill>
            </a:endParaRPr>
          </a:p>
          <a:p>
            <a:pPr marL="0" indent="0" algn="just">
              <a:buNone/>
            </a:pPr>
            <a:r>
              <a:rPr lang="es-ES" sz="2900" dirty="0">
                <a:solidFill>
                  <a:schemeClr val="accent1">
                    <a:lumMod val="50000"/>
                  </a:schemeClr>
                </a:solidFill>
              </a:rPr>
              <a:t>Art 38.11) se </a:t>
            </a:r>
            <a:r>
              <a:rPr lang="es-ES" sz="2900" b="1" dirty="0">
                <a:solidFill>
                  <a:schemeClr val="accent1">
                    <a:lumMod val="50000"/>
                  </a:schemeClr>
                </a:solidFill>
              </a:rPr>
              <a:t>prohibirá</a:t>
            </a:r>
            <a:r>
              <a:rPr lang="es-ES" sz="2900" dirty="0">
                <a:solidFill>
                  <a:schemeClr val="accent1">
                    <a:lumMod val="50000"/>
                  </a:schemeClr>
                </a:solidFill>
              </a:rPr>
              <a:t> </a:t>
            </a:r>
            <a:r>
              <a:rPr lang="es-ES" sz="2900" b="1" dirty="0">
                <a:solidFill>
                  <a:schemeClr val="accent1">
                    <a:lumMod val="50000"/>
                  </a:schemeClr>
                </a:solidFill>
              </a:rPr>
              <a:t>a los buques pesqueros que enarbolen el pabellón de dichos países el acceso a servicios portuarios y la realización de operaciones de desembarque o transbordo en puertos de la Unión</a:t>
            </a:r>
            <a:r>
              <a:rPr lang="es-ES" sz="2900" dirty="0">
                <a:solidFill>
                  <a:schemeClr val="accent1">
                    <a:lumMod val="50000"/>
                  </a:schemeClr>
                </a:solidFill>
              </a:rPr>
              <a:t>.</a:t>
            </a:r>
          </a:p>
          <a:p>
            <a:pPr marL="0" indent="0">
              <a:buFont typeface="Arial" panose="020B0604020202020204" pitchFamily="34" charset="0"/>
              <a:buNone/>
            </a:pPr>
            <a:endParaRPr lang="es-ES" dirty="0"/>
          </a:p>
        </p:txBody>
      </p:sp>
    </p:spTree>
    <p:extLst>
      <p:ext uri="{BB962C8B-B14F-4D97-AF65-F5344CB8AC3E}">
        <p14:creationId xmlns:p14="http://schemas.microsoft.com/office/powerpoint/2010/main" val="386304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P spid="5"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5CBF2D-B6E7-46B0-17C7-841D4761A101}"/>
              </a:ext>
            </a:extLst>
          </p:cNvPr>
          <p:cNvSpPr>
            <a:spLocks noGrp="1"/>
          </p:cNvSpPr>
          <p:nvPr>
            <p:ph type="title"/>
          </p:nvPr>
        </p:nvSpPr>
        <p:spPr>
          <a:xfrm>
            <a:off x="838200" y="365126"/>
            <a:ext cx="10515600" cy="1124628"/>
          </a:xfrm>
        </p:spPr>
        <p:txBody>
          <a:bodyPr/>
          <a:lstStyle/>
          <a:p>
            <a:pPr algn="ctr"/>
            <a: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t>R(UE) 2842/2023 modifica R(CE)1005/2008</a:t>
            </a:r>
            <a:b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br>
            <a:r>
              <a:rPr kumimoji="0" lang="es-ES" sz="2300" b="0" i="0" u="sng" strike="noStrike" kern="1200" cap="none" spc="0" normalizeH="0" baseline="0" noProof="0" dirty="0">
                <a:ln>
                  <a:noFill/>
                </a:ln>
                <a:solidFill>
                  <a:prstClr val="black"/>
                </a:solidFill>
                <a:effectLst/>
                <a:uLnTx/>
                <a:uFillTx/>
                <a:latin typeface="Aptos Display" panose="02110004020202020204"/>
              </a:rPr>
              <a:t>Entrada en vigor: </a:t>
            </a:r>
            <a:r>
              <a:rPr lang="es-ES" sz="2300" b="1" u="sng" cap="none" dirty="0">
                <a:ln>
                  <a:noFill/>
                </a:ln>
                <a:solidFill>
                  <a:prstClr val="black"/>
                </a:solidFill>
                <a:latin typeface="Aptos Display" panose="02110004020202020204"/>
              </a:rPr>
              <a:t>9</a:t>
            </a:r>
            <a:r>
              <a:rPr kumimoji="0" lang="es-ES" sz="2300" b="1" i="0" u="sng" strike="noStrike" kern="1200" cap="none" spc="0" normalizeH="0" baseline="0" noProof="0" dirty="0">
                <a:ln>
                  <a:noFill/>
                </a:ln>
                <a:solidFill>
                  <a:prstClr val="black"/>
                </a:solidFill>
                <a:effectLst/>
                <a:uLnTx/>
                <a:uFillTx/>
                <a:latin typeface="Aptos Display" panose="02110004020202020204"/>
              </a:rPr>
              <a:t> de enero de 2024</a:t>
            </a:r>
            <a:endParaRPr lang="es-ES" sz="2300" b="1" dirty="0"/>
          </a:p>
        </p:txBody>
      </p:sp>
      <p:sp>
        <p:nvSpPr>
          <p:cNvPr id="3" name="Marcador de contenido 2">
            <a:extLst>
              <a:ext uri="{FF2B5EF4-FFF2-40B4-BE49-F238E27FC236}">
                <a16:creationId xmlns:a16="http://schemas.microsoft.com/office/drawing/2014/main" id="{ED1382A5-7AE9-C9E9-4D33-1072E50A9C21}"/>
              </a:ext>
            </a:extLst>
          </p:cNvPr>
          <p:cNvSpPr>
            <a:spLocks noGrp="1"/>
          </p:cNvSpPr>
          <p:nvPr>
            <p:ph idx="1"/>
          </p:nvPr>
        </p:nvSpPr>
        <p:spPr>
          <a:xfrm>
            <a:off x="-1" y="1729244"/>
            <a:ext cx="10014857" cy="3615267"/>
          </a:xfrm>
        </p:spPr>
        <p:txBody>
          <a:bodyPr>
            <a:normAutofit/>
          </a:bodyPr>
          <a:lstStyle/>
          <a:p>
            <a:r>
              <a:rPr lang="es-ES" sz="2000" dirty="0"/>
              <a:t>Modificación:</a:t>
            </a:r>
          </a:p>
          <a:p>
            <a:pPr lvl="1">
              <a:buFont typeface="Arial" panose="020B0604020202020204" pitchFamily="34" charset="0"/>
              <a:buChar char="•"/>
            </a:pPr>
            <a:r>
              <a:rPr lang="es-ES" sz="2000" dirty="0"/>
              <a:t> Art 54. Procedimiento del Comité </a:t>
            </a:r>
            <a:r>
              <a:rPr lang="es-ES" sz="2000" dirty="0">
                <a:latin typeface="Alef" panose="00000500000000000000" pitchFamily="2" charset="-79"/>
                <a:cs typeface="Alef" panose="00000500000000000000" pitchFamily="2" charset="-79"/>
              </a:rPr>
              <a:t>→ </a:t>
            </a:r>
            <a:r>
              <a:rPr lang="es-ES" sz="2000" dirty="0"/>
              <a:t>Comité de Pesca y Acuicultura</a:t>
            </a:r>
          </a:p>
          <a:p>
            <a:pPr marL="457200" lvl="1" indent="0">
              <a:buNone/>
            </a:pPr>
            <a:endParaRPr lang="es-ES" sz="2000" dirty="0"/>
          </a:p>
          <a:p>
            <a:r>
              <a:rPr lang="es-ES" sz="2000" dirty="0"/>
              <a:t>Añade:</a:t>
            </a:r>
          </a:p>
          <a:p>
            <a:pPr lvl="1">
              <a:buFont typeface="Arial" panose="020B0604020202020204" pitchFamily="34" charset="0"/>
              <a:buChar char="•"/>
            </a:pPr>
            <a:r>
              <a:rPr lang="es-ES" sz="2000" dirty="0"/>
              <a:t>Art 54 bis. Anexos y documentos</a:t>
            </a:r>
          </a:p>
          <a:p>
            <a:pPr marL="457200" lvl="1" indent="0">
              <a:buNone/>
            </a:pPr>
            <a:r>
              <a:rPr lang="es-ES" sz="2000" dirty="0"/>
              <a:t>(Anexo I, Anexo II y Anexo IV) </a:t>
            </a:r>
          </a:p>
          <a:p>
            <a:pPr marL="457200" lvl="1" indent="0">
              <a:buNone/>
            </a:pPr>
            <a:endParaRPr lang="es-ES" sz="2000" dirty="0"/>
          </a:p>
          <a:p>
            <a:pPr lvl="1">
              <a:buFont typeface="Arial" panose="020B0604020202020204" pitchFamily="34" charset="0"/>
              <a:buChar char="•"/>
            </a:pPr>
            <a:r>
              <a:rPr lang="es-ES" sz="2000" dirty="0"/>
              <a:t>Art 54 ter. Ejercicio de la delegación (Comisión)</a:t>
            </a:r>
          </a:p>
          <a:p>
            <a:pPr lvl="2"/>
            <a:endParaRPr lang="es-ES" dirty="0"/>
          </a:p>
          <a:p>
            <a:pPr marL="0" indent="0">
              <a:buNone/>
            </a:pPr>
            <a:endParaRPr lang="es-ES" dirty="0"/>
          </a:p>
        </p:txBody>
      </p:sp>
      <p:pic>
        <p:nvPicPr>
          <p:cNvPr id="4" name="Picture 2">
            <a:extLst>
              <a:ext uri="{FF2B5EF4-FFF2-40B4-BE49-F238E27FC236}">
                <a16:creationId xmlns:a16="http://schemas.microsoft.com/office/drawing/2014/main" id="{B2CE5BE9-3CBC-A543-2766-E0BC3DDA09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97886" y="6237897"/>
            <a:ext cx="1713244" cy="456865"/>
          </a:xfrm>
          <a:prstGeom prst="rect">
            <a:avLst/>
          </a:prstGeom>
          <a:noFill/>
          <a:extLst>
            <a:ext uri="{909E8E84-426E-40DD-AFC4-6F175D3DCCD1}">
              <a14:hiddenFill xmlns:a14="http://schemas.microsoft.com/office/drawing/2010/main">
                <a:solidFill>
                  <a:srgbClr val="FFFFFF"/>
                </a:solidFill>
              </a14:hiddenFill>
            </a:ext>
          </a:extLst>
        </p:spPr>
      </p:pic>
      <p:sp>
        <p:nvSpPr>
          <p:cNvPr id="11" name="Flecha: a la derecha 10">
            <a:extLst>
              <a:ext uri="{FF2B5EF4-FFF2-40B4-BE49-F238E27FC236}">
                <a16:creationId xmlns:a16="http://schemas.microsoft.com/office/drawing/2014/main" id="{7A2A7444-CD9F-BD2C-5965-E177E9F61DD5}"/>
              </a:ext>
            </a:extLst>
          </p:cNvPr>
          <p:cNvSpPr/>
          <p:nvPr/>
        </p:nvSpPr>
        <p:spPr>
          <a:xfrm>
            <a:off x="5304889" y="3321121"/>
            <a:ext cx="1582221" cy="215757"/>
          </a:xfrm>
          <a:prstGeom prst="rightArrow">
            <a:avLst/>
          </a:prstGeom>
          <a:solidFill>
            <a:schemeClr val="tx2">
              <a:lumMod val="10000"/>
              <a:lumOff val="90000"/>
              <a:alpha val="64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ángulo: esquinas redondeadas 11">
            <a:extLst>
              <a:ext uri="{FF2B5EF4-FFF2-40B4-BE49-F238E27FC236}">
                <a16:creationId xmlns:a16="http://schemas.microsoft.com/office/drawing/2014/main" id="{F5EABF54-5749-43FB-7DD9-06AA471C2E2E}"/>
              </a:ext>
            </a:extLst>
          </p:cNvPr>
          <p:cNvSpPr/>
          <p:nvPr/>
        </p:nvSpPr>
        <p:spPr>
          <a:xfrm>
            <a:off x="7048072" y="2771453"/>
            <a:ext cx="4561725" cy="1315092"/>
          </a:xfrm>
          <a:prstGeom prst="roundRect">
            <a:avLst/>
          </a:prstGeom>
          <a:solidFill>
            <a:schemeClr val="tx2">
              <a:lumMod val="10000"/>
              <a:lumOff val="90000"/>
              <a:alpha val="64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s-ES" sz="1800" dirty="0">
                <a:solidFill>
                  <a:schemeClr val="tx1"/>
                </a:solidFill>
              </a:rPr>
              <a:t>Productos pesqueros excluidos, </a:t>
            </a:r>
          </a:p>
          <a:p>
            <a:pPr marL="285750" indent="-285750">
              <a:buFont typeface="Arial" panose="020B0604020202020204" pitchFamily="34" charset="0"/>
              <a:buChar char="•"/>
            </a:pPr>
            <a:r>
              <a:rPr lang="es-ES" sz="1800" dirty="0">
                <a:solidFill>
                  <a:schemeClr val="tx1"/>
                </a:solidFill>
              </a:rPr>
              <a:t>Certificado de Capturas, </a:t>
            </a:r>
          </a:p>
          <a:p>
            <a:pPr marL="285750" indent="-285750">
              <a:buFont typeface="Arial" panose="020B0604020202020204" pitchFamily="34" charset="0"/>
              <a:buChar char="•"/>
            </a:pPr>
            <a:r>
              <a:rPr lang="es-ES" sz="1800" dirty="0">
                <a:solidFill>
                  <a:schemeClr val="tx1"/>
                </a:solidFill>
              </a:rPr>
              <a:t>Declaración de transformación etc.</a:t>
            </a:r>
            <a:endParaRPr lang="es-ES" dirty="0">
              <a:solidFill>
                <a:schemeClr val="tx1"/>
              </a:solidFill>
            </a:endParaRPr>
          </a:p>
        </p:txBody>
      </p:sp>
    </p:spTree>
    <p:extLst>
      <p:ext uri="{BB962C8B-B14F-4D97-AF65-F5344CB8AC3E}">
        <p14:creationId xmlns:p14="http://schemas.microsoft.com/office/powerpoint/2010/main" val="1148095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C6231F-27BE-6BCF-9E04-2BE46198FC5D}"/>
              </a:ext>
            </a:extLst>
          </p:cNvPr>
          <p:cNvSpPr>
            <a:spLocks noGrp="1"/>
          </p:cNvSpPr>
          <p:nvPr>
            <p:ph type="title"/>
          </p:nvPr>
        </p:nvSpPr>
        <p:spPr>
          <a:xfrm>
            <a:off x="1263058" y="151648"/>
            <a:ext cx="8534400" cy="1507067"/>
          </a:xfrm>
        </p:spPr>
        <p:txBody>
          <a:bodyPr/>
          <a:lstStyle/>
          <a:p>
            <a:pPr algn="ctr"/>
            <a: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t>R(UE) 2842/2023 modifica R(CE)1005/2008</a:t>
            </a:r>
            <a:b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br>
            <a:r>
              <a:rPr kumimoji="0" lang="es-ES" sz="2400" b="1" i="0" u="sng" strike="noStrike" kern="1200" cap="none" spc="0" normalizeH="0" baseline="0" noProof="0" dirty="0">
                <a:ln>
                  <a:noFill/>
                </a:ln>
                <a:solidFill>
                  <a:prstClr val="black"/>
                </a:solidFill>
                <a:effectLst/>
                <a:uLnTx/>
                <a:uFillTx/>
                <a:latin typeface="Aptos Display" panose="02110004020202020204"/>
                <a:ea typeface="+mj-ea"/>
                <a:cs typeface="+mj-cs"/>
              </a:rPr>
              <a:t>Entrada en vigor: 10 de enero de 2026</a:t>
            </a:r>
            <a:endParaRPr lang="es-ES" sz="2400" b="1" dirty="0"/>
          </a:p>
        </p:txBody>
      </p:sp>
      <p:sp>
        <p:nvSpPr>
          <p:cNvPr id="3" name="Marcador de contenido 2">
            <a:extLst>
              <a:ext uri="{FF2B5EF4-FFF2-40B4-BE49-F238E27FC236}">
                <a16:creationId xmlns:a16="http://schemas.microsoft.com/office/drawing/2014/main" id="{CDED5B2A-073F-8622-121D-AF059B7A786E}"/>
              </a:ext>
            </a:extLst>
          </p:cNvPr>
          <p:cNvSpPr>
            <a:spLocks noGrp="1"/>
          </p:cNvSpPr>
          <p:nvPr>
            <p:ph idx="1"/>
          </p:nvPr>
        </p:nvSpPr>
        <p:spPr>
          <a:xfrm>
            <a:off x="803957" y="2035626"/>
            <a:ext cx="10070871" cy="3615267"/>
          </a:xfrm>
        </p:spPr>
        <p:txBody>
          <a:bodyPr>
            <a:normAutofit fontScale="92500" lnSpcReduction="20000"/>
          </a:bodyPr>
          <a:lstStyle/>
          <a:p>
            <a:pPr marL="0" indent="0">
              <a:buNone/>
            </a:pPr>
            <a:r>
              <a:rPr lang="es-ES" sz="2300" dirty="0"/>
              <a:t>Certificado de Capturas </a:t>
            </a:r>
            <a:r>
              <a:rPr lang="es-ES" sz="2300" dirty="0">
                <a:latin typeface="Abadi" panose="020B0604020104020204" pitchFamily="34" charset="0"/>
              </a:rPr>
              <a:t>→</a:t>
            </a:r>
            <a:r>
              <a:rPr lang="es-ES" sz="2300" dirty="0"/>
              <a:t> </a:t>
            </a:r>
            <a:r>
              <a:rPr lang="es-ES" sz="2300" b="1" u="sng" dirty="0"/>
              <a:t>Sistema CATCH </a:t>
            </a:r>
            <a:r>
              <a:rPr lang="es-ES" sz="2300" dirty="0"/>
              <a:t>(TRACES)    </a:t>
            </a:r>
            <a:r>
              <a:rPr lang="es-ES" sz="1400" b="1" dirty="0">
                <a:solidFill>
                  <a:srgbClr val="7030A0"/>
                </a:solidFill>
                <a:effectLst>
                  <a:outerShdw blurRad="38100" dist="38100" dir="2700000" algn="tl">
                    <a:srgbClr val="000000">
                      <a:alpha val="43137"/>
                    </a:srgbClr>
                  </a:outerShdw>
                </a:effectLst>
                <a:latin typeface="Abadi Extra Light" panose="020B0204020104020204" pitchFamily="34" charset="0"/>
              </a:rPr>
              <a:t>(Art. 12)</a:t>
            </a:r>
            <a:endParaRPr lang="es-ES" sz="1400" b="1" dirty="0"/>
          </a:p>
          <a:p>
            <a:pPr marL="0" indent="0" algn="ctr">
              <a:buNone/>
            </a:pPr>
            <a:r>
              <a:rPr lang="es-ES" sz="2300" dirty="0"/>
              <a:t> Sistema de Gestión Integral de la Información del Certificado de Capturas</a:t>
            </a:r>
          </a:p>
          <a:p>
            <a:endParaRPr lang="es-ES" sz="2300" dirty="0"/>
          </a:p>
          <a:p>
            <a:pPr>
              <a:buFont typeface="Arial" panose="020B0604020202020204" pitchFamily="34" charset="0"/>
              <a:buChar char="•"/>
            </a:pPr>
            <a:r>
              <a:rPr lang="es-ES" sz="2300" dirty="0"/>
              <a:t>Sistema informático integrado de gestión de la información para el régimen de certificación de capturas. </a:t>
            </a:r>
            <a:r>
              <a:rPr lang="es-ES" sz="1400" b="1" dirty="0">
                <a:solidFill>
                  <a:srgbClr val="7030A0"/>
                </a:solidFill>
                <a:effectLst>
                  <a:outerShdw blurRad="38100" dist="38100" dir="2700000" algn="tl">
                    <a:srgbClr val="000000">
                      <a:alpha val="43137"/>
                    </a:srgbClr>
                  </a:outerShdw>
                </a:effectLst>
                <a:latin typeface="Abadi Extra Light" panose="020B0204020104020204" pitchFamily="34" charset="0"/>
              </a:rPr>
              <a:t>(Art. 12. bis)</a:t>
            </a:r>
            <a:endParaRPr lang="es-ES" sz="2300" dirty="0"/>
          </a:p>
          <a:p>
            <a:pPr>
              <a:buFont typeface="Arial" panose="020B0604020202020204" pitchFamily="34" charset="0"/>
              <a:buChar char="•"/>
            </a:pPr>
            <a:r>
              <a:rPr lang="es-ES" sz="2300" dirty="0"/>
              <a:t>Prestaciones generales del sistema CATCH. </a:t>
            </a:r>
            <a:r>
              <a:rPr lang="es-ES" sz="1400" b="1" dirty="0">
                <a:solidFill>
                  <a:srgbClr val="7030A0"/>
                </a:solidFill>
                <a:effectLst>
                  <a:outerShdw blurRad="38100" dist="38100" dir="2700000" algn="tl">
                    <a:srgbClr val="000000">
                      <a:alpha val="43137"/>
                    </a:srgbClr>
                  </a:outerShdw>
                </a:effectLst>
                <a:latin typeface="Abadi Extra Light" panose="020B0204020104020204" pitchFamily="34" charset="0"/>
              </a:rPr>
              <a:t>(Art. 12. ter)</a:t>
            </a:r>
            <a:endParaRPr lang="es-ES" sz="2300" dirty="0"/>
          </a:p>
          <a:p>
            <a:pPr>
              <a:buFont typeface="Arial" panose="020B0604020202020204" pitchFamily="34" charset="0"/>
              <a:buChar char="•"/>
            </a:pPr>
            <a:r>
              <a:rPr lang="es-ES" sz="2300" dirty="0"/>
              <a:t>Funcionamiento del sistema CATCH. </a:t>
            </a:r>
            <a:r>
              <a:rPr lang="es-ES" sz="1500" b="1" dirty="0">
                <a:solidFill>
                  <a:srgbClr val="7030A0"/>
                </a:solidFill>
                <a:effectLst>
                  <a:outerShdw blurRad="38100" dist="38100" dir="2700000" algn="tl">
                    <a:srgbClr val="000000">
                      <a:alpha val="43137"/>
                    </a:srgbClr>
                  </a:outerShdw>
                </a:effectLst>
                <a:latin typeface="Abadi Extra Light" panose="020B0204020104020204" pitchFamily="34" charset="0"/>
              </a:rPr>
              <a:t>(Art. 12. </a:t>
            </a:r>
            <a:r>
              <a:rPr lang="es-ES" sz="1500" b="1" dirty="0" err="1">
                <a:solidFill>
                  <a:srgbClr val="7030A0"/>
                </a:solidFill>
                <a:effectLst>
                  <a:outerShdw blurRad="38100" dist="38100" dir="2700000" algn="tl">
                    <a:srgbClr val="000000">
                      <a:alpha val="43137"/>
                    </a:srgbClr>
                  </a:outerShdw>
                </a:effectLst>
                <a:latin typeface="Abadi Extra Light" panose="020B0204020104020204" pitchFamily="34" charset="0"/>
              </a:rPr>
              <a:t>quarter</a:t>
            </a:r>
            <a:r>
              <a:rPr lang="es-ES" sz="1500" b="1" dirty="0">
                <a:solidFill>
                  <a:srgbClr val="7030A0"/>
                </a:solidFill>
                <a:effectLst>
                  <a:outerShdw blurRad="38100" dist="38100" dir="2700000" algn="tl">
                    <a:srgbClr val="000000">
                      <a:alpha val="43137"/>
                    </a:srgbClr>
                  </a:outerShdw>
                </a:effectLst>
                <a:latin typeface="Abadi Extra Light" panose="020B0204020104020204" pitchFamily="34" charset="0"/>
              </a:rPr>
              <a:t>)</a:t>
            </a:r>
            <a:endParaRPr lang="es-ES" sz="2300" dirty="0"/>
          </a:p>
          <a:p>
            <a:pPr>
              <a:buFont typeface="Arial" panose="020B0604020202020204" pitchFamily="34" charset="0"/>
              <a:buChar char="•"/>
            </a:pPr>
            <a:r>
              <a:rPr lang="es-ES" sz="2300" dirty="0"/>
              <a:t>Protección de datos personales </a:t>
            </a:r>
            <a:r>
              <a:rPr lang="es-ES" sz="1500" dirty="0"/>
              <a:t>(</a:t>
            </a:r>
            <a:r>
              <a:rPr lang="es-ES" sz="1500" b="1" dirty="0">
                <a:solidFill>
                  <a:srgbClr val="7030A0"/>
                </a:solidFill>
                <a:effectLst>
                  <a:outerShdw blurRad="38100" dist="38100" dir="2700000" algn="tl">
                    <a:srgbClr val="000000">
                      <a:alpha val="43137"/>
                    </a:srgbClr>
                  </a:outerShdw>
                </a:effectLst>
                <a:latin typeface="Abadi Extra Light" panose="020B0204020104020204" pitchFamily="34" charset="0"/>
              </a:rPr>
              <a:t>Art. 12. quinquies)</a:t>
            </a:r>
            <a:endParaRPr lang="es-ES" sz="1500" dirty="0"/>
          </a:p>
          <a:p>
            <a:pPr>
              <a:buFont typeface="Arial" panose="020B0604020202020204" pitchFamily="34" charset="0"/>
              <a:buChar char="•"/>
            </a:pPr>
            <a:r>
              <a:rPr lang="es-ES" sz="2300" dirty="0"/>
              <a:t>Seguridad de los datos. </a:t>
            </a:r>
            <a:r>
              <a:rPr lang="es-ES" sz="1500" b="1" dirty="0">
                <a:solidFill>
                  <a:srgbClr val="7030A0"/>
                </a:solidFill>
                <a:effectLst>
                  <a:outerShdw blurRad="38100" dist="38100" dir="2700000" algn="tl">
                    <a:srgbClr val="000000">
                      <a:alpha val="43137"/>
                    </a:srgbClr>
                  </a:outerShdw>
                </a:effectLst>
                <a:latin typeface="Abadi Extra Light" panose="020B0204020104020204" pitchFamily="34" charset="0"/>
              </a:rPr>
              <a:t>(Art. 12. </a:t>
            </a:r>
            <a:r>
              <a:rPr lang="es-ES" sz="1500" b="1" dirty="0" err="1">
                <a:solidFill>
                  <a:srgbClr val="7030A0"/>
                </a:solidFill>
                <a:effectLst>
                  <a:outerShdw blurRad="38100" dist="38100" dir="2700000" algn="tl">
                    <a:srgbClr val="000000">
                      <a:alpha val="43137"/>
                    </a:srgbClr>
                  </a:outerShdw>
                </a:effectLst>
                <a:latin typeface="Abadi Extra Light" panose="020B0204020104020204" pitchFamily="34" charset="0"/>
              </a:rPr>
              <a:t>sexies</a:t>
            </a:r>
            <a:r>
              <a:rPr lang="es-ES" sz="1500" b="1" dirty="0">
                <a:solidFill>
                  <a:srgbClr val="7030A0"/>
                </a:solidFill>
                <a:effectLst>
                  <a:outerShdw blurRad="38100" dist="38100" dir="2700000" algn="tl">
                    <a:srgbClr val="000000">
                      <a:alpha val="43137"/>
                    </a:srgbClr>
                  </a:outerShdw>
                </a:effectLst>
                <a:latin typeface="Abadi Extra Light" panose="020B0204020104020204" pitchFamily="34" charset="0"/>
              </a:rPr>
              <a:t>)</a:t>
            </a:r>
            <a:endParaRPr lang="es-ES" sz="1500" dirty="0"/>
          </a:p>
          <a:p>
            <a:endParaRPr lang="es-ES" sz="2300" dirty="0"/>
          </a:p>
        </p:txBody>
      </p:sp>
      <p:pic>
        <p:nvPicPr>
          <p:cNvPr id="4" name="Picture 2">
            <a:extLst>
              <a:ext uri="{FF2B5EF4-FFF2-40B4-BE49-F238E27FC236}">
                <a16:creationId xmlns:a16="http://schemas.microsoft.com/office/drawing/2014/main" id="{DED25382-2571-5EF3-818F-ED8B66C18D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69286" y="6176937"/>
            <a:ext cx="1941844" cy="51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0449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7DDB27-625B-BC0A-7EC7-52880ADE21D1}"/>
              </a:ext>
            </a:extLst>
          </p:cNvPr>
          <p:cNvSpPr>
            <a:spLocks noGrp="1"/>
          </p:cNvSpPr>
          <p:nvPr>
            <p:ph type="title"/>
          </p:nvPr>
        </p:nvSpPr>
        <p:spPr>
          <a:xfrm>
            <a:off x="1396980" y="55476"/>
            <a:ext cx="8184100" cy="1246449"/>
          </a:xfrm>
        </p:spPr>
        <p:txBody>
          <a:bodyPr/>
          <a:lstStyle/>
          <a:p>
            <a:pPr algn="ctr"/>
            <a: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t>R(UE) 2842/2023 modifica R(CE)1005/2008</a:t>
            </a:r>
            <a:b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br>
            <a:r>
              <a:rPr kumimoji="0" lang="es-ES" sz="2000" b="0" i="0" u="sng" strike="noStrike" kern="1200" cap="none" spc="0" normalizeH="0" baseline="0" noProof="0" dirty="0">
                <a:ln>
                  <a:noFill/>
                </a:ln>
                <a:solidFill>
                  <a:prstClr val="black"/>
                </a:solidFill>
                <a:effectLst/>
                <a:uLnTx/>
                <a:uFillTx/>
                <a:latin typeface="Aptos Display" panose="02110004020202020204"/>
                <a:ea typeface="+mj-ea"/>
                <a:cs typeface="+mj-cs"/>
              </a:rPr>
              <a:t>Entrada en vigor: </a:t>
            </a:r>
            <a:r>
              <a:rPr kumimoji="0" lang="es-ES" sz="2000" b="1" i="0" u="sng" strike="noStrike" kern="1200" cap="none" spc="0" normalizeH="0" baseline="0" noProof="0" dirty="0">
                <a:ln>
                  <a:noFill/>
                </a:ln>
                <a:solidFill>
                  <a:prstClr val="black"/>
                </a:solidFill>
                <a:effectLst/>
                <a:uLnTx/>
                <a:uFillTx/>
                <a:latin typeface="Aptos Display" panose="02110004020202020204"/>
                <a:ea typeface="+mj-ea"/>
                <a:cs typeface="+mj-cs"/>
              </a:rPr>
              <a:t>10 de enero de 2026</a:t>
            </a:r>
            <a:endParaRPr lang="es-ES" b="1" dirty="0"/>
          </a:p>
        </p:txBody>
      </p:sp>
      <p:sp>
        <p:nvSpPr>
          <p:cNvPr id="3" name="Marcador de contenido 2">
            <a:extLst>
              <a:ext uri="{FF2B5EF4-FFF2-40B4-BE49-F238E27FC236}">
                <a16:creationId xmlns:a16="http://schemas.microsoft.com/office/drawing/2014/main" id="{EA8693F7-F300-4583-E6F7-3838EE52E85D}"/>
              </a:ext>
            </a:extLst>
          </p:cNvPr>
          <p:cNvSpPr>
            <a:spLocks noGrp="1"/>
          </p:cNvSpPr>
          <p:nvPr>
            <p:ph idx="1"/>
          </p:nvPr>
        </p:nvSpPr>
        <p:spPr>
          <a:xfrm>
            <a:off x="2489037" y="555172"/>
            <a:ext cx="7092043" cy="2054195"/>
          </a:xfrm>
        </p:spPr>
        <p:txBody>
          <a:bodyPr/>
          <a:lstStyle/>
          <a:p>
            <a:pPr marL="0" indent="0" algn="ctr">
              <a:buNone/>
            </a:pPr>
            <a:r>
              <a:rPr lang="es-ES" b="1" dirty="0"/>
              <a:t>Sistema CATCH </a:t>
            </a:r>
            <a:r>
              <a:rPr lang="es-ES" sz="1800" b="1" dirty="0"/>
              <a:t>(TRACES)</a:t>
            </a:r>
          </a:p>
          <a:p>
            <a:pPr marL="0" indent="0">
              <a:buNone/>
            </a:pPr>
            <a:r>
              <a:rPr lang="es-ES" sz="2300" dirty="0"/>
              <a:t>Principal objetivo:</a:t>
            </a:r>
          </a:p>
        </p:txBody>
      </p:sp>
      <p:sp>
        <p:nvSpPr>
          <p:cNvPr id="4" name="Rectángulo: esquinas redondeadas 3">
            <a:extLst>
              <a:ext uri="{FF2B5EF4-FFF2-40B4-BE49-F238E27FC236}">
                <a16:creationId xmlns:a16="http://schemas.microsoft.com/office/drawing/2014/main" id="{3C3FA585-7301-577B-1351-9FFACAD1DDE6}"/>
              </a:ext>
            </a:extLst>
          </p:cNvPr>
          <p:cNvSpPr/>
          <p:nvPr/>
        </p:nvSpPr>
        <p:spPr>
          <a:xfrm>
            <a:off x="533401" y="2048679"/>
            <a:ext cx="10263883" cy="2760642"/>
          </a:xfrm>
          <a:prstGeom prst="roundRec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es-ES" sz="2000" dirty="0">
                <a:solidFill>
                  <a:schemeClr val="accent1">
                    <a:lumMod val="50000"/>
                  </a:schemeClr>
                </a:solidFill>
              </a:rPr>
              <a:t>Intercambio de información, datos y documentos entre los </a:t>
            </a:r>
            <a:r>
              <a:rPr lang="es-ES" sz="2000" b="1" dirty="0">
                <a:solidFill>
                  <a:schemeClr val="accent1">
                    <a:lumMod val="50000"/>
                  </a:schemeClr>
                </a:solidFill>
              </a:rPr>
              <a:t>operadores económicos </a:t>
            </a:r>
            <a:r>
              <a:rPr lang="es-ES" sz="2000" dirty="0">
                <a:solidFill>
                  <a:schemeClr val="accent1">
                    <a:lumMod val="50000"/>
                  </a:schemeClr>
                </a:solidFill>
              </a:rPr>
              <a:t>y las </a:t>
            </a:r>
            <a:r>
              <a:rPr lang="es-ES" sz="2000" b="1" dirty="0">
                <a:solidFill>
                  <a:schemeClr val="accent1">
                    <a:lumMod val="50000"/>
                  </a:schemeClr>
                </a:solidFill>
              </a:rPr>
              <a:t>autoridades competentes </a:t>
            </a:r>
            <a:r>
              <a:rPr lang="es-ES" sz="2000" dirty="0">
                <a:solidFill>
                  <a:schemeClr val="accent1">
                    <a:lumMod val="50000"/>
                  </a:schemeClr>
                </a:solidFill>
              </a:rPr>
              <a:t>de los Estados miembros en relación con:</a:t>
            </a:r>
          </a:p>
          <a:p>
            <a:pPr marL="285750" indent="-285750">
              <a:buFont typeface="Arial" panose="020B0604020202020204" pitchFamily="34" charset="0"/>
              <a:buChar char="•"/>
            </a:pPr>
            <a:r>
              <a:rPr lang="es-ES" sz="2000" u="sng" dirty="0">
                <a:solidFill>
                  <a:schemeClr val="accent1">
                    <a:lumMod val="50000"/>
                  </a:schemeClr>
                </a:solidFill>
              </a:rPr>
              <a:t>la importación </a:t>
            </a:r>
            <a:r>
              <a:rPr lang="es-ES" sz="2000" dirty="0">
                <a:solidFill>
                  <a:schemeClr val="accent1">
                    <a:lumMod val="50000"/>
                  </a:schemeClr>
                </a:solidFill>
              </a:rPr>
              <a:t>productos pesqueros </a:t>
            </a:r>
            <a:endParaRPr lang="es-ES" sz="2000" u="sng" dirty="0">
              <a:solidFill>
                <a:schemeClr val="accent1">
                  <a:lumMod val="50000"/>
                </a:schemeClr>
              </a:solidFill>
            </a:endParaRPr>
          </a:p>
          <a:p>
            <a:pPr marL="285750" indent="-285750">
              <a:buFont typeface="Arial" panose="020B0604020202020204" pitchFamily="34" charset="0"/>
              <a:buChar char="•"/>
            </a:pPr>
            <a:r>
              <a:rPr lang="es-ES" sz="2000" u="sng" dirty="0">
                <a:solidFill>
                  <a:schemeClr val="accent1">
                    <a:lumMod val="50000"/>
                  </a:schemeClr>
                </a:solidFill>
              </a:rPr>
              <a:t>la reexportación </a:t>
            </a:r>
            <a:r>
              <a:rPr lang="es-ES" sz="2000" dirty="0">
                <a:solidFill>
                  <a:schemeClr val="accent1">
                    <a:lumMod val="50000"/>
                  </a:schemeClr>
                </a:solidFill>
              </a:rPr>
              <a:t>productos pesqueros </a:t>
            </a:r>
            <a:endParaRPr lang="es-ES" sz="2000" u="sng" dirty="0">
              <a:solidFill>
                <a:schemeClr val="accent1">
                  <a:lumMod val="50000"/>
                </a:schemeClr>
              </a:solidFill>
            </a:endParaRPr>
          </a:p>
          <a:p>
            <a:pPr marL="285750" indent="-285750">
              <a:buFont typeface="Arial" panose="020B0604020202020204" pitchFamily="34" charset="0"/>
              <a:buChar char="•"/>
            </a:pPr>
            <a:r>
              <a:rPr lang="es-ES" sz="2000" dirty="0">
                <a:solidFill>
                  <a:schemeClr val="accent1">
                    <a:lumMod val="50000"/>
                  </a:schemeClr>
                </a:solidFill>
              </a:rPr>
              <a:t>y en su caso</a:t>
            </a:r>
            <a:r>
              <a:rPr lang="es-ES" sz="2000" u="sng" dirty="0">
                <a:solidFill>
                  <a:schemeClr val="accent1">
                    <a:lumMod val="50000"/>
                  </a:schemeClr>
                </a:solidFill>
              </a:rPr>
              <a:t>, la exportación </a:t>
            </a:r>
            <a:r>
              <a:rPr lang="es-ES" sz="2000" dirty="0">
                <a:solidFill>
                  <a:schemeClr val="accent1">
                    <a:lumMod val="50000"/>
                  </a:schemeClr>
                </a:solidFill>
              </a:rPr>
              <a:t>de </a:t>
            </a:r>
            <a:r>
              <a:rPr lang="es-ES" sz="2000">
                <a:solidFill>
                  <a:schemeClr val="accent1">
                    <a:lumMod val="50000"/>
                  </a:schemeClr>
                </a:solidFill>
              </a:rPr>
              <a:t>productos pesqueros</a:t>
            </a:r>
            <a:endParaRPr lang="es-ES" sz="2000" dirty="0">
              <a:solidFill>
                <a:schemeClr val="accent1">
                  <a:lumMod val="50000"/>
                </a:schemeClr>
              </a:solidFill>
            </a:endParaRPr>
          </a:p>
        </p:txBody>
      </p:sp>
      <p:sp>
        <p:nvSpPr>
          <p:cNvPr id="5" name="Globo: flecha hacia arriba 4">
            <a:extLst>
              <a:ext uri="{FF2B5EF4-FFF2-40B4-BE49-F238E27FC236}">
                <a16:creationId xmlns:a16="http://schemas.microsoft.com/office/drawing/2014/main" id="{EDF4BBCD-12FF-14A2-21D9-0FFA492CA037}"/>
              </a:ext>
            </a:extLst>
          </p:cNvPr>
          <p:cNvSpPr/>
          <p:nvPr/>
        </p:nvSpPr>
        <p:spPr>
          <a:xfrm>
            <a:off x="1394716" y="4403626"/>
            <a:ext cx="7687697" cy="2291137"/>
          </a:xfrm>
          <a:prstGeom prst="upArrow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s-ES" sz="2000" dirty="0">
                <a:solidFill>
                  <a:schemeClr val="accent1">
                    <a:lumMod val="50000"/>
                  </a:schemeClr>
                </a:solidFill>
              </a:rPr>
              <a:t>Se mantiene </a:t>
            </a:r>
            <a:r>
              <a:rPr lang="es-ES" sz="2000" b="1" dirty="0">
                <a:solidFill>
                  <a:schemeClr val="accent1">
                    <a:lumMod val="50000"/>
                  </a:schemeClr>
                </a:solidFill>
              </a:rPr>
              <a:t>SIGCPI </a:t>
            </a:r>
            <a:r>
              <a:rPr lang="es-ES" b="1" dirty="0">
                <a:solidFill>
                  <a:schemeClr val="accent1">
                    <a:lumMod val="50000"/>
                  </a:schemeClr>
                </a:solidFill>
              </a:rPr>
              <a:t>(SGP)</a:t>
            </a:r>
            <a:r>
              <a:rPr lang="es-ES" dirty="0">
                <a:solidFill>
                  <a:schemeClr val="accent1">
                    <a:lumMod val="50000"/>
                  </a:schemeClr>
                </a:solidFill>
              </a:rPr>
              <a:t> </a:t>
            </a:r>
            <a:r>
              <a:rPr lang="es-ES" sz="2000" dirty="0">
                <a:solidFill>
                  <a:schemeClr val="accent1">
                    <a:lumMod val="50000"/>
                  </a:schemeClr>
                </a:solidFill>
              </a:rPr>
              <a:t>para:</a:t>
            </a:r>
          </a:p>
          <a:p>
            <a:pPr marL="342900" indent="-342900">
              <a:buFont typeface="Arial" panose="020B0604020202020204" pitchFamily="34" charset="0"/>
              <a:buChar char="•"/>
            </a:pPr>
            <a:r>
              <a:rPr lang="es-ES" sz="2000" u="sng" dirty="0">
                <a:solidFill>
                  <a:schemeClr val="accent1">
                    <a:lumMod val="50000"/>
                  </a:schemeClr>
                </a:solidFill>
              </a:rPr>
              <a:t>Accesos</a:t>
            </a:r>
            <a:r>
              <a:rPr lang="es-ES" sz="2000" dirty="0">
                <a:solidFill>
                  <a:schemeClr val="accent1">
                    <a:lumMod val="50000"/>
                  </a:schemeClr>
                </a:solidFill>
              </a:rPr>
              <a:t> de buques de tercer país</a:t>
            </a:r>
          </a:p>
          <a:p>
            <a:pPr marL="342900" indent="-342900">
              <a:buFont typeface="Arial" panose="020B0604020202020204" pitchFamily="34" charset="0"/>
              <a:buChar char="•"/>
            </a:pPr>
            <a:r>
              <a:rPr lang="es-ES" sz="2000" u="sng" dirty="0">
                <a:solidFill>
                  <a:schemeClr val="accent1">
                    <a:lumMod val="50000"/>
                  </a:schemeClr>
                </a:solidFill>
              </a:rPr>
              <a:t>y desembarques</a:t>
            </a:r>
            <a:r>
              <a:rPr lang="es-ES" sz="2000" dirty="0">
                <a:solidFill>
                  <a:schemeClr val="accent1">
                    <a:lumMod val="50000"/>
                  </a:schemeClr>
                </a:solidFill>
              </a:rPr>
              <a:t> de buques de tercer país</a:t>
            </a:r>
          </a:p>
        </p:txBody>
      </p:sp>
      <p:pic>
        <p:nvPicPr>
          <p:cNvPr id="6" name="Picture 2">
            <a:extLst>
              <a:ext uri="{FF2B5EF4-FFF2-40B4-BE49-F238E27FC236}">
                <a16:creationId xmlns:a16="http://schemas.microsoft.com/office/drawing/2014/main" id="{DAAE7FB1-938C-699D-3C49-43F11B30DF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76735" y="6205591"/>
            <a:ext cx="1834395" cy="489172"/>
          </a:xfrm>
          <a:prstGeom prst="rect">
            <a:avLst/>
          </a:prstGeom>
          <a:noFill/>
          <a:extLst>
            <a:ext uri="{909E8E84-426E-40DD-AFC4-6F175D3DCCD1}">
              <a14:hiddenFill xmlns:a14="http://schemas.microsoft.com/office/drawing/2010/main">
                <a:solidFill>
                  <a:srgbClr val="FFFFFF"/>
                </a:solidFill>
              </a14:hiddenFill>
            </a:ext>
          </a:extLst>
        </p:spPr>
      </p:pic>
      <p:sp>
        <p:nvSpPr>
          <p:cNvPr id="7" name="Bocadillo: rectángulo con esquinas redondeadas 6">
            <a:extLst>
              <a:ext uri="{FF2B5EF4-FFF2-40B4-BE49-F238E27FC236}">
                <a16:creationId xmlns:a16="http://schemas.microsoft.com/office/drawing/2014/main" id="{58C7177C-0434-69AA-80F6-D538AFEE1E2A}"/>
              </a:ext>
            </a:extLst>
          </p:cNvPr>
          <p:cNvSpPr/>
          <p:nvPr/>
        </p:nvSpPr>
        <p:spPr>
          <a:xfrm>
            <a:off x="8383958" y="923570"/>
            <a:ext cx="2958957" cy="1043416"/>
          </a:xfrm>
          <a:prstGeom prst="wedgeRoundRectCallout">
            <a:avLst>
              <a:gd name="adj1" fmla="val -74426"/>
              <a:gd name="adj2" fmla="val -7066"/>
              <a:gd name="adj3" fmla="val 16667"/>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s-ES" sz="1500" dirty="0">
                <a:solidFill>
                  <a:srgbClr val="FF0000"/>
                </a:solidFill>
              </a:rPr>
              <a:t>Obligatorio a partir del 10 de enero de 2026 para todos los </a:t>
            </a:r>
            <a:r>
              <a:rPr lang="es-ES" sz="1500" b="1" dirty="0">
                <a:solidFill>
                  <a:srgbClr val="FF0000"/>
                </a:solidFill>
              </a:rPr>
              <a:t>operadores económicos y autoridades de los EEMM</a:t>
            </a:r>
          </a:p>
        </p:txBody>
      </p:sp>
    </p:spTree>
    <p:extLst>
      <p:ext uri="{BB962C8B-B14F-4D97-AF65-F5344CB8AC3E}">
        <p14:creationId xmlns:p14="http://schemas.microsoft.com/office/powerpoint/2010/main" val="13880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5CBF2D-B6E7-46B0-17C7-841D4761A101}"/>
              </a:ext>
            </a:extLst>
          </p:cNvPr>
          <p:cNvSpPr>
            <a:spLocks noGrp="1"/>
          </p:cNvSpPr>
          <p:nvPr>
            <p:ph type="title"/>
          </p:nvPr>
        </p:nvSpPr>
        <p:spPr>
          <a:xfrm>
            <a:off x="838200" y="365126"/>
            <a:ext cx="10515600" cy="1124628"/>
          </a:xfrm>
        </p:spPr>
        <p:txBody>
          <a:bodyPr/>
          <a:lstStyle/>
          <a:p>
            <a:pPr algn="ctr"/>
            <a: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t>R(UE) 2842/2023 modifica R(CE)1005/2008</a:t>
            </a:r>
            <a:b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br>
            <a:r>
              <a:rPr kumimoji="0" lang="es-ES" sz="2300" b="0" i="0" u="sng" strike="noStrike" kern="1200" cap="none" spc="0" normalizeH="0" baseline="0" noProof="0" dirty="0">
                <a:ln>
                  <a:noFill/>
                </a:ln>
                <a:solidFill>
                  <a:prstClr val="black"/>
                </a:solidFill>
                <a:effectLst/>
                <a:uLnTx/>
                <a:uFillTx/>
                <a:latin typeface="Aptos Display" panose="02110004020202020204"/>
              </a:rPr>
              <a:t>Entrada en vigor: </a:t>
            </a:r>
            <a:r>
              <a:rPr kumimoji="0" lang="es-ES" sz="2300" b="1" i="0" u="sng" strike="noStrike" kern="1200" cap="none" spc="0" normalizeH="0" baseline="0" noProof="0" dirty="0">
                <a:ln>
                  <a:noFill/>
                </a:ln>
                <a:solidFill>
                  <a:prstClr val="black"/>
                </a:solidFill>
                <a:effectLst/>
                <a:uLnTx/>
                <a:uFillTx/>
                <a:latin typeface="Aptos Display" panose="02110004020202020204"/>
              </a:rPr>
              <a:t>10 de enero de 2026</a:t>
            </a:r>
            <a:endParaRPr lang="es-ES" sz="2300" b="1" dirty="0"/>
          </a:p>
        </p:txBody>
      </p:sp>
      <p:pic>
        <p:nvPicPr>
          <p:cNvPr id="4" name="Picture 2">
            <a:extLst>
              <a:ext uri="{FF2B5EF4-FFF2-40B4-BE49-F238E27FC236}">
                <a16:creationId xmlns:a16="http://schemas.microsoft.com/office/drawing/2014/main" id="{B2CE5BE9-3CBC-A543-2766-E0BC3DDA09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8910" y="6270171"/>
            <a:ext cx="1592220" cy="424592"/>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DA4B73C8-0B45-D6A9-F874-C8596E4C9B97}"/>
              </a:ext>
            </a:extLst>
          </p:cNvPr>
          <p:cNvPicPr>
            <a:picLocks noChangeAspect="1"/>
          </p:cNvPicPr>
          <p:nvPr/>
        </p:nvPicPr>
        <p:blipFill>
          <a:blip r:embed="rId3"/>
          <a:stretch>
            <a:fillRect/>
          </a:stretch>
        </p:blipFill>
        <p:spPr>
          <a:xfrm>
            <a:off x="2804720" y="1380897"/>
            <a:ext cx="6582560" cy="3556455"/>
          </a:xfrm>
          <a:prstGeom prst="rect">
            <a:avLst/>
          </a:prstGeom>
        </p:spPr>
      </p:pic>
      <p:pic>
        <p:nvPicPr>
          <p:cNvPr id="9" name="Imagen 8">
            <a:extLst>
              <a:ext uri="{FF2B5EF4-FFF2-40B4-BE49-F238E27FC236}">
                <a16:creationId xmlns:a16="http://schemas.microsoft.com/office/drawing/2014/main" id="{A93B66E5-000B-220B-0119-08DC6EB127F1}"/>
              </a:ext>
            </a:extLst>
          </p:cNvPr>
          <p:cNvPicPr>
            <a:picLocks noChangeAspect="1"/>
          </p:cNvPicPr>
          <p:nvPr/>
        </p:nvPicPr>
        <p:blipFill>
          <a:blip r:embed="rId4"/>
          <a:stretch>
            <a:fillRect/>
          </a:stretch>
        </p:blipFill>
        <p:spPr>
          <a:xfrm>
            <a:off x="3625723" y="5012780"/>
            <a:ext cx="4940554" cy="1714588"/>
          </a:xfrm>
          <a:prstGeom prst="rect">
            <a:avLst/>
          </a:prstGeom>
        </p:spPr>
      </p:pic>
    </p:spTree>
    <p:extLst>
      <p:ext uri="{BB962C8B-B14F-4D97-AF65-F5344CB8AC3E}">
        <p14:creationId xmlns:p14="http://schemas.microsoft.com/office/powerpoint/2010/main" val="3094943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132E87-6801-3C0B-F55D-D3A1EF96648E}"/>
              </a:ext>
            </a:extLst>
          </p:cNvPr>
          <p:cNvSpPr>
            <a:spLocks noGrp="1"/>
          </p:cNvSpPr>
          <p:nvPr>
            <p:ph type="title"/>
          </p:nvPr>
        </p:nvSpPr>
        <p:spPr>
          <a:xfrm>
            <a:off x="1895049" y="67648"/>
            <a:ext cx="7323563" cy="1325563"/>
          </a:xfrm>
        </p:spPr>
        <p:txBody>
          <a:bodyPr/>
          <a:lstStyle/>
          <a:p>
            <a:pPr algn="ctr"/>
            <a: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t>R(UE) 2842/2023 modifica R(CE)1005/2008</a:t>
            </a:r>
            <a:br>
              <a:rPr kumimoji="0" lang="es-ES" sz="3000" b="0" i="0" u="none" strike="noStrike" kern="1200" cap="none" spc="0" normalizeH="0" baseline="0" noProof="0" dirty="0">
                <a:ln>
                  <a:noFill/>
                </a:ln>
                <a:solidFill>
                  <a:prstClr val="black"/>
                </a:solidFill>
                <a:effectLst/>
                <a:uLnTx/>
                <a:uFillTx/>
                <a:latin typeface="Aptos Display" panose="02110004020202020204"/>
                <a:ea typeface="+mj-ea"/>
                <a:cs typeface="+mj-cs"/>
              </a:rPr>
            </a:br>
            <a:r>
              <a:rPr kumimoji="0" lang="es-ES" sz="2000" b="0" i="0" u="sng" strike="noStrike" kern="1200" cap="none" spc="0" normalizeH="0" baseline="0" noProof="0" dirty="0">
                <a:ln>
                  <a:noFill/>
                </a:ln>
                <a:solidFill>
                  <a:prstClr val="black"/>
                </a:solidFill>
                <a:effectLst/>
                <a:uLnTx/>
                <a:uFillTx/>
                <a:latin typeface="Aptos Display" panose="02110004020202020204"/>
                <a:ea typeface="+mj-ea"/>
                <a:cs typeface="+mj-cs"/>
              </a:rPr>
              <a:t>Entrada en vigor: 10 de enero de 2026</a:t>
            </a:r>
            <a:endParaRPr lang="es-ES" dirty="0"/>
          </a:p>
        </p:txBody>
      </p:sp>
      <p:sp>
        <p:nvSpPr>
          <p:cNvPr id="3" name="Marcador de contenido 2">
            <a:extLst>
              <a:ext uri="{FF2B5EF4-FFF2-40B4-BE49-F238E27FC236}">
                <a16:creationId xmlns:a16="http://schemas.microsoft.com/office/drawing/2014/main" id="{2607C94C-45E7-E2A3-AA25-9E429EC3866D}"/>
              </a:ext>
            </a:extLst>
          </p:cNvPr>
          <p:cNvSpPr>
            <a:spLocks noGrp="1"/>
          </p:cNvSpPr>
          <p:nvPr>
            <p:ph idx="1"/>
          </p:nvPr>
        </p:nvSpPr>
        <p:spPr>
          <a:xfrm>
            <a:off x="2110241" y="954785"/>
            <a:ext cx="8534400" cy="4680857"/>
          </a:xfrm>
        </p:spPr>
        <p:txBody>
          <a:bodyPr/>
          <a:lstStyle/>
          <a:p>
            <a:pPr>
              <a:buFont typeface="Wingdings" panose="05000000000000000000" pitchFamily="2" charset="2"/>
              <a:buChar char="Ø"/>
            </a:pPr>
            <a:r>
              <a:rPr lang="es-ES" sz="2000" dirty="0"/>
              <a:t>Art. 3 Buques pesqueros involucrados en pesca INDNR </a:t>
            </a:r>
          </a:p>
          <a:p>
            <a:pPr marL="0" indent="0">
              <a:buNone/>
            </a:pPr>
            <a:endParaRPr lang="es-ES" dirty="0"/>
          </a:p>
          <a:p>
            <a:pPr marL="0" indent="0">
              <a:buNone/>
            </a:pPr>
            <a:endParaRPr lang="es-ES" dirty="0"/>
          </a:p>
          <a:p>
            <a:pPr marL="0" indent="0">
              <a:buNone/>
            </a:pPr>
            <a:endParaRPr lang="es-ES" dirty="0"/>
          </a:p>
          <a:p>
            <a:pPr marL="0" indent="0">
              <a:buNone/>
            </a:pPr>
            <a:endParaRPr lang="es-ES" dirty="0"/>
          </a:p>
          <a:p>
            <a:pPr>
              <a:buFont typeface="Wingdings" panose="05000000000000000000" pitchFamily="2" charset="2"/>
              <a:buChar char="Ø"/>
            </a:pPr>
            <a:r>
              <a:rPr lang="es-ES" sz="2000" dirty="0"/>
              <a:t>Art. 10 </a:t>
            </a:r>
            <a:r>
              <a:rPr lang="es-ES" dirty="0"/>
              <a:t>Procedimiento</a:t>
            </a:r>
            <a:r>
              <a:rPr lang="es-ES" sz="2000" dirty="0"/>
              <a:t> de inspección</a:t>
            </a:r>
          </a:p>
          <a:p>
            <a:pPr marL="0" indent="0">
              <a:buNone/>
            </a:pPr>
            <a:endParaRPr lang="es-ES" dirty="0"/>
          </a:p>
        </p:txBody>
      </p:sp>
      <p:pic>
        <p:nvPicPr>
          <p:cNvPr id="4" name="Picture 2">
            <a:extLst>
              <a:ext uri="{FF2B5EF4-FFF2-40B4-BE49-F238E27FC236}">
                <a16:creationId xmlns:a16="http://schemas.microsoft.com/office/drawing/2014/main" id="{3C97BF42-09C2-3139-BC77-B673FBE4B9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26486" y="6298857"/>
            <a:ext cx="1484644" cy="395905"/>
          </a:xfrm>
          <a:prstGeom prst="rect">
            <a:avLst/>
          </a:prstGeom>
          <a:noFill/>
          <a:extLst>
            <a:ext uri="{909E8E84-426E-40DD-AFC4-6F175D3DCCD1}">
              <a14:hiddenFill xmlns:a14="http://schemas.microsoft.com/office/drawing/2010/main">
                <a:solidFill>
                  <a:srgbClr val="FFFFFF"/>
                </a:solidFill>
              </a14:hiddenFill>
            </a:ext>
          </a:extLst>
        </p:spPr>
      </p:pic>
      <p:sp>
        <p:nvSpPr>
          <p:cNvPr id="7" name="Flecha: hacia abajo 6">
            <a:extLst>
              <a:ext uri="{FF2B5EF4-FFF2-40B4-BE49-F238E27FC236}">
                <a16:creationId xmlns:a16="http://schemas.microsoft.com/office/drawing/2014/main" id="{BE20B54D-D3FB-0541-33D1-CFC4C19769E1}"/>
              </a:ext>
            </a:extLst>
          </p:cNvPr>
          <p:cNvSpPr/>
          <p:nvPr/>
        </p:nvSpPr>
        <p:spPr>
          <a:xfrm>
            <a:off x="5126804" y="2291137"/>
            <a:ext cx="565079" cy="421241"/>
          </a:xfrm>
          <a:prstGeom prst="downArrow">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Rectángulo: esquinas redondeadas 7">
            <a:extLst>
              <a:ext uri="{FF2B5EF4-FFF2-40B4-BE49-F238E27FC236}">
                <a16:creationId xmlns:a16="http://schemas.microsoft.com/office/drawing/2014/main" id="{81F22E49-6DBE-8424-B8B3-920599E6D959}"/>
              </a:ext>
            </a:extLst>
          </p:cNvPr>
          <p:cNvSpPr/>
          <p:nvPr/>
        </p:nvSpPr>
        <p:spPr>
          <a:xfrm>
            <a:off x="1109609" y="2849150"/>
            <a:ext cx="9164548" cy="945746"/>
          </a:xfrm>
          <a:prstGeom prst="roundRec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dirty="0">
                <a:solidFill>
                  <a:schemeClr val="accent1">
                    <a:lumMod val="50000"/>
                  </a:schemeClr>
                </a:solidFill>
              </a:rPr>
              <a:t>Sustituye los puntos a) y b) remitiendo a lo establecido en el  art 90.2 y 90.3,del R (CE) 1224/2009, referente a lo que se consideran infracciones graves</a:t>
            </a:r>
          </a:p>
        </p:txBody>
      </p:sp>
      <p:sp>
        <p:nvSpPr>
          <p:cNvPr id="9" name="Flecha: hacia abajo 8">
            <a:extLst>
              <a:ext uri="{FF2B5EF4-FFF2-40B4-BE49-F238E27FC236}">
                <a16:creationId xmlns:a16="http://schemas.microsoft.com/office/drawing/2014/main" id="{F1F67D78-C529-33BF-DB9A-392CF0009DF1}"/>
              </a:ext>
            </a:extLst>
          </p:cNvPr>
          <p:cNvSpPr/>
          <p:nvPr/>
        </p:nvSpPr>
        <p:spPr>
          <a:xfrm>
            <a:off x="5126804" y="4665107"/>
            <a:ext cx="565079" cy="421241"/>
          </a:xfrm>
          <a:prstGeom prst="downArrow">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Rectángulo: esquinas redondeadas 9">
            <a:extLst>
              <a:ext uri="{FF2B5EF4-FFF2-40B4-BE49-F238E27FC236}">
                <a16:creationId xmlns:a16="http://schemas.microsoft.com/office/drawing/2014/main" id="{D6D58B18-302F-8BE5-93C9-775D2CE840D9}"/>
              </a:ext>
            </a:extLst>
          </p:cNvPr>
          <p:cNvSpPr/>
          <p:nvPr/>
        </p:nvSpPr>
        <p:spPr>
          <a:xfrm>
            <a:off x="1109609" y="5335764"/>
            <a:ext cx="9164548" cy="873299"/>
          </a:xfrm>
          <a:prstGeom prst="roundRec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dirty="0">
                <a:solidFill>
                  <a:schemeClr val="accent1">
                    <a:lumMod val="50000"/>
                  </a:schemeClr>
                </a:solidFill>
              </a:rPr>
              <a:t>Remite a lo establecido en el  Capitulo I del título VII R (CE) 1224/2009,  referente a la realización de inspecciones</a:t>
            </a:r>
          </a:p>
        </p:txBody>
      </p:sp>
    </p:spTree>
    <p:extLst>
      <p:ext uri="{BB962C8B-B14F-4D97-AF65-F5344CB8AC3E}">
        <p14:creationId xmlns:p14="http://schemas.microsoft.com/office/powerpoint/2010/main" val="1464460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143</TotalTime>
  <Words>1273</Words>
  <Application>Microsoft Office PowerPoint</Application>
  <PresentationFormat>Panorámica</PresentationFormat>
  <Paragraphs>98</Paragraphs>
  <Slides>12</Slides>
  <Notes>2</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12</vt:i4>
      </vt:variant>
    </vt:vector>
  </HeadingPairs>
  <TitlesOfParts>
    <vt:vector size="23" baseType="lpstr">
      <vt:lpstr>Abadi</vt:lpstr>
      <vt:lpstr>Abadi Extra Light</vt:lpstr>
      <vt:lpstr>Alef</vt:lpstr>
      <vt:lpstr>Aptos Display</vt:lpstr>
      <vt:lpstr>Arial</vt:lpstr>
      <vt:lpstr>Calibri</vt:lpstr>
      <vt:lpstr>Century Gothic</vt:lpstr>
      <vt:lpstr>Lato</vt:lpstr>
      <vt:lpstr>Wingdings</vt:lpstr>
      <vt:lpstr>Wingdings 3</vt:lpstr>
      <vt:lpstr>Sector</vt:lpstr>
      <vt:lpstr>Presentación de PowerPoint</vt:lpstr>
      <vt:lpstr>Presentación de PowerPoint</vt:lpstr>
      <vt:lpstr>Presentación de PowerPoint</vt:lpstr>
      <vt:lpstr>R(UE) 2842/2023 modifica R(CE)1005/2008 Entrada en vigor: 9 de enero de 2024</vt:lpstr>
      <vt:lpstr>R(UE) 2842/2023 modifica R(CE)1005/2008 Entrada en vigor: 9 de enero de 2024</vt:lpstr>
      <vt:lpstr>R(UE) 2842/2023 modifica R(CE)1005/2008 Entrada en vigor: 10 de enero de 2026</vt:lpstr>
      <vt:lpstr>R(UE) 2842/2023 modifica R(CE)1005/2008 Entrada en vigor: 10 de enero de 2026</vt:lpstr>
      <vt:lpstr>R(UE) 2842/2023 modifica R(CE)1005/2008 Entrada en vigor: 10 de enero de 2026</vt:lpstr>
      <vt:lpstr>R(UE) 2842/2023 modifica R(CE)1005/2008 Entrada en vigor: 10 de enero de 2026</vt:lpstr>
      <vt:lpstr>R(UE) 2842/2023 modifica R(CE)1005/2008 Entrada en vigor: 10 de enero de 2026</vt:lpstr>
      <vt:lpstr>R(UE) 2842/2023 modifica R(CE)1005/2008 Entrada en vigor: 10 de enero de 2026</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Poderoso Godoy, David</dc:creator>
  <cp:lastModifiedBy>Alonso Sánchez, Beatriz</cp:lastModifiedBy>
  <cp:revision>14</cp:revision>
  <cp:lastPrinted>2024-03-20T11:59:56Z</cp:lastPrinted>
  <dcterms:created xsi:type="dcterms:W3CDTF">2024-01-26T10:41:03Z</dcterms:created>
  <dcterms:modified xsi:type="dcterms:W3CDTF">2024-04-24T09:56:45Z</dcterms:modified>
</cp:coreProperties>
</file>