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6"/>
  </p:notesMasterIdLst>
  <p:sldIdLst>
    <p:sldId id="256" r:id="rId2"/>
    <p:sldId id="309" r:id="rId3"/>
    <p:sldId id="267" r:id="rId4"/>
    <p:sldId id="301" r:id="rId5"/>
    <p:sldId id="304" r:id="rId6"/>
    <p:sldId id="302" r:id="rId7"/>
    <p:sldId id="305" r:id="rId8"/>
    <p:sldId id="307" r:id="rId9"/>
    <p:sldId id="313" r:id="rId10"/>
    <p:sldId id="303" r:id="rId11"/>
    <p:sldId id="308" r:id="rId12"/>
    <p:sldId id="310" r:id="rId13"/>
    <p:sldId id="311" r:id="rId14"/>
    <p:sldId id="278" r:id="rId15"/>
  </p:sldIdLst>
  <p:sldSz cx="12192000" cy="6858000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29" autoAdjust="0"/>
    <p:restoredTop sz="94125" autoAdjust="0"/>
  </p:normalViewPr>
  <p:slideViewPr>
    <p:cSldViewPr snapToGrid="0">
      <p:cViewPr varScale="1">
        <p:scale>
          <a:sx n="62" d="100"/>
          <a:sy n="62" d="100"/>
        </p:scale>
        <p:origin x="11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7"/>
          </a:xfrm>
          <a:prstGeom prst="rect">
            <a:avLst/>
          </a:prstGeom>
        </p:spPr>
        <p:txBody>
          <a:bodyPr vert="horz" lIns="94458" tIns="47230" rIns="94458" bIns="4723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7611" y="0"/>
            <a:ext cx="2889938" cy="495347"/>
          </a:xfrm>
          <a:prstGeom prst="rect">
            <a:avLst/>
          </a:prstGeom>
        </p:spPr>
        <p:txBody>
          <a:bodyPr vert="horz" lIns="94458" tIns="47230" rIns="94458" bIns="47230" rtlCol="0"/>
          <a:lstStyle>
            <a:lvl1pPr algn="r">
              <a:defRPr sz="1200"/>
            </a:lvl1pPr>
          </a:lstStyle>
          <a:p>
            <a:fld id="{242DF98E-1343-4707-9282-2FF3E9DF4F47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1235075"/>
            <a:ext cx="591978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30" rIns="94458" bIns="4723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4458" tIns="47230" rIns="94458" bIns="4723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6"/>
          </a:xfrm>
          <a:prstGeom prst="rect">
            <a:avLst/>
          </a:prstGeom>
        </p:spPr>
        <p:txBody>
          <a:bodyPr vert="horz" lIns="94458" tIns="47230" rIns="94458" bIns="4723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7611" y="9377317"/>
            <a:ext cx="2889938" cy="495346"/>
          </a:xfrm>
          <a:prstGeom prst="rect">
            <a:avLst/>
          </a:prstGeom>
        </p:spPr>
        <p:txBody>
          <a:bodyPr vert="horz" lIns="94458" tIns="47230" rIns="94458" bIns="47230" rtlCol="0" anchor="b"/>
          <a:lstStyle>
            <a:lvl1pPr algn="r">
              <a:defRPr sz="1200"/>
            </a:lvl1pPr>
          </a:lstStyle>
          <a:p>
            <a:fld id="{CBC3DCC7-0F04-4BC4-AEFE-F9D0E498B4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0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52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54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0633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189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411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9685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5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147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91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01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89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79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92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888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01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32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19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8C33FE-9EA1-42ED-AE56-5AF7B8D68FAE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53DE01-0B20-4B32-8A71-1E9849A9B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9686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F1D6C21-3C7D-C4EC-581E-326A8BC091E7}"/>
              </a:ext>
            </a:extLst>
          </p:cNvPr>
          <p:cNvSpPr txBox="1">
            <a:spLocks/>
          </p:cNvSpPr>
          <p:nvPr/>
        </p:nvSpPr>
        <p:spPr>
          <a:xfrm>
            <a:off x="316523" y="579839"/>
            <a:ext cx="11558954" cy="15740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  <a:cs typeface="Lato"/>
              </a:rPr>
              <a:t>Jornada sobre novedades y aplicación del reglamento de control de la pesca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1825EC4-9277-6619-9B08-435C66F86292}"/>
              </a:ext>
            </a:extLst>
          </p:cNvPr>
          <p:cNvSpPr txBox="1">
            <a:spLocks/>
          </p:cNvSpPr>
          <p:nvPr/>
        </p:nvSpPr>
        <p:spPr>
          <a:xfrm>
            <a:off x="813918" y="5527132"/>
            <a:ext cx="10363200" cy="73447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dirty="0">
                <a:latin typeface="Lato"/>
                <a:ea typeface="Lato"/>
                <a:cs typeface="Lato"/>
              </a:rPr>
              <a:t>Madrid, 25 de abril de 2024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055FDB72-804B-63E7-D75C-4837EAC8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DA5774A-AD6F-45C5-AA8E-DB3C7F35DD9C}"/>
              </a:ext>
            </a:extLst>
          </p:cNvPr>
          <p:cNvSpPr txBox="1">
            <a:spLocks/>
          </p:cNvSpPr>
          <p:nvPr/>
        </p:nvSpPr>
        <p:spPr>
          <a:xfrm>
            <a:off x="1175658" y="2467063"/>
            <a:ext cx="9639719" cy="22370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  <a:cs typeface="Lato"/>
              </a:rPr>
              <a:t>Principales novedades en relación con el control de la cadena de suministro</a:t>
            </a:r>
          </a:p>
          <a:p>
            <a:pPr algn="ctr"/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/>
              <a:ea typeface="Lato"/>
              <a:cs typeface="Lato"/>
            </a:endParaRPr>
          </a:p>
          <a:p>
            <a:pPr algn="ctr"/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  <a:cs typeface="Lato"/>
              </a:rPr>
              <a:t>Carola González Kessler</a:t>
            </a:r>
          </a:p>
        </p:txBody>
      </p:sp>
    </p:spTree>
    <p:extLst>
      <p:ext uri="{BB962C8B-B14F-4D97-AF65-F5344CB8AC3E}">
        <p14:creationId xmlns:p14="http://schemas.microsoft.com/office/powerpoint/2010/main" val="993462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8BE3DF-0DC9-1B49-0148-F796868D3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23424CFC-3149-C67C-9601-535007F92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BD32C3F-5682-5967-12CC-ADDC95C6B5D5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067DE7-F5C5-8D9F-8568-43E13936E88F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Primera venta (Art. 59-68)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B16FC2E-E01C-6719-82B0-F6A02AB9F94A}"/>
              </a:ext>
            </a:extLst>
          </p:cNvPr>
          <p:cNvSpPr txBox="1"/>
          <p:nvPr/>
        </p:nvSpPr>
        <p:spPr>
          <a:xfrm>
            <a:off x="393560" y="2229376"/>
            <a:ext cx="11404880" cy="1918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Pesaje:  art 60 y 60 bis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Los Estados miembros se asegurarán de que el 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pesaje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de todas las cantidades de     productos de la pesca sea llevado a cabo 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por especie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, inmediatamente después del desembarque en un Estado miembro.</a:t>
            </a:r>
          </a:p>
        </p:txBody>
      </p:sp>
    </p:spTree>
    <p:extLst>
      <p:ext uri="{BB962C8B-B14F-4D97-AF65-F5344CB8AC3E}">
        <p14:creationId xmlns:p14="http://schemas.microsoft.com/office/powerpoint/2010/main" val="786775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8BE3DF-0DC9-1B49-0148-F796868D3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6F4FB928-9248-D1A9-524B-2015169F16FA}"/>
              </a:ext>
            </a:extLst>
          </p:cNvPr>
          <p:cNvSpPr txBox="1"/>
          <p:nvPr/>
        </p:nvSpPr>
        <p:spPr>
          <a:xfrm>
            <a:off x="231111" y="2280689"/>
            <a:ext cx="114048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b="1" dirty="0"/>
              <a:t>Información mínima obligatoria Nota venta (art 64):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Nº</a:t>
            </a:r>
            <a:r>
              <a:rPr lang="es-E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marea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1600" u="sng" dirty="0">
                <a:ea typeface="Calibri" panose="020F0502020204030204" pitchFamily="34" charset="0"/>
                <a:cs typeface="Times New Roman" panose="02020603050405020304" pitchFamily="18" charset="0"/>
              </a:rPr>
              <a:t>Ya obligatorio en base RD 418/2015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s-E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ombre o número de identificación del operador a que se refiere el artículo 60, apartado 5; operador que realiza el pesaje.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E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uando se conozca, el uso previsto de los productos de la pesca, como por ejemplo para consumo humano o para su empleo como subproductos animales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Requisitos específicos </a:t>
            </a:r>
            <a:r>
              <a:rPr lang="es-ES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 pesca sin buque</a:t>
            </a:r>
            <a:r>
              <a:rPr lang="es-E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1600" u="sng" dirty="0">
                <a:ea typeface="Calibri" panose="020F0502020204030204" pitchFamily="34" charset="0"/>
                <a:cs typeface="Times New Roman" panose="02020603050405020304" pitchFamily="18" charset="0"/>
              </a:rPr>
              <a:t>Aplicación 10 enero 2028</a:t>
            </a:r>
            <a:endParaRPr lang="es-ES" sz="1600" u="sng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23424CFC-3149-C67C-9601-535007F92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BD32C3F-5682-5967-12CC-ADDC95C6B5D5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067DE7-F5C5-8D9F-8568-43E13936E88F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Primera venta (Art. 59-68)</a:t>
            </a:r>
          </a:p>
        </p:txBody>
      </p:sp>
      <p:sp>
        <p:nvSpPr>
          <p:cNvPr id="6" name="Explosión: 8 puntos 5">
            <a:extLst>
              <a:ext uri="{FF2B5EF4-FFF2-40B4-BE49-F238E27FC236}">
                <a16:creationId xmlns:a16="http://schemas.microsoft.com/office/drawing/2014/main" id="{68592B76-D90E-FC70-B1A8-C3A16A7215C8}"/>
              </a:ext>
            </a:extLst>
          </p:cNvPr>
          <p:cNvSpPr/>
          <p:nvPr/>
        </p:nvSpPr>
        <p:spPr>
          <a:xfrm>
            <a:off x="11249130" y="1246501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3187A06-4530-F30D-4781-6FC21062D926}"/>
              </a:ext>
            </a:extLst>
          </p:cNvPr>
          <p:cNvSpPr txBox="1"/>
          <p:nvPr/>
        </p:nvSpPr>
        <p:spPr>
          <a:xfrm>
            <a:off x="289206" y="843370"/>
            <a:ext cx="11288690" cy="1331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Nota de venta:  art 62:</a:t>
            </a:r>
          </a:p>
          <a:p>
            <a:pPr marL="628650" lvl="1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dirty="0"/>
              <a:t>Se establece como obligatoria la </a:t>
            </a:r>
            <a:r>
              <a:rPr lang="es-ES" sz="1600" b="1" dirty="0"/>
              <a:t>transmisión electrónica </a:t>
            </a:r>
            <a:r>
              <a:rPr lang="es-ES" sz="1600" dirty="0"/>
              <a:t>de las notas de venta en todas las situaciones. </a:t>
            </a:r>
          </a:p>
          <a:p>
            <a:pPr marL="628650" lvl="1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dirty="0"/>
              <a:t>Esta obligatoriedad ya existía en el RD 418/2015 en ventas de buques españoles en territorio nacional y en ventas de buques españoles en 3er país.</a:t>
            </a:r>
          </a:p>
        </p:txBody>
      </p:sp>
      <p:sp>
        <p:nvSpPr>
          <p:cNvPr id="8" name="Explosión: 8 puntos 7">
            <a:extLst>
              <a:ext uri="{FF2B5EF4-FFF2-40B4-BE49-F238E27FC236}">
                <a16:creationId xmlns:a16="http://schemas.microsoft.com/office/drawing/2014/main" id="{39C0AACC-1419-050A-F549-7A6F14D9BC8A}"/>
              </a:ext>
            </a:extLst>
          </p:cNvPr>
          <p:cNvSpPr/>
          <p:nvPr/>
        </p:nvSpPr>
        <p:spPr>
          <a:xfrm>
            <a:off x="5933551" y="2341847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86F06A3-171A-E69C-56AB-E809FE002427}"/>
              </a:ext>
            </a:extLst>
          </p:cNvPr>
          <p:cNvSpPr txBox="1"/>
          <p:nvPr/>
        </p:nvSpPr>
        <p:spPr>
          <a:xfrm>
            <a:off x="-1070101" y="5106566"/>
            <a:ext cx="11206734" cy="1104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43050" lvl="3" indent="-171450" algn="just">
              <a:buFont typeface="Arial" panose="020B0604020202020204" pitchFamily="34" charset="0"/>
              <a:buChar char="•"/>
            </a:pPr>
            <a:r>
              <a:rPr lang="es-ES" sz="1600" dirty="0"/>
              <a:t>Excepción de NV y de ser comprador registrado cuando hay venta a consumidor final  </a:t>
            </a:r>
            <a:r>
              <a:rPr lang="es-ES" sz="1600" b="1" dirty="0"/>
              <a:t>(art 59): </a:t>
            </a:r>
          </a:p>
          <a:p>
            <a:pPr marL="742950" marR="0" lvl="1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lang="es-ES" sz="1600" dirty="0"/>
          </a:p>
          <a:p>
            <a:pPr marL="2114550" lvl="4" indent="-285750" algn="just" defTabSz="914400">
              <a:buFont typeface="Courier New" panose="02070309020205020404" pitchFamily="49" charset="0"/>
              <a:buChar char="o"/>
              <a:defRPr/>
            </a:pPr>
            <a:r>
              <a:rPr lang="es-ES" sz="1600" dirty="0"/>
              <a:t>10 kg consumidor/día</a:t>
            </a:r>
          </a:p>
          <a:p>
            <a:pPr lvl="4" algn="just" defTabSz="914400">
              <a:lnSpc>
                <a:spcPct val="107000"/>
              </a:lnSpc>
              <a:defRPr/>
            </a:pPr>
            <a:endParaRPr lang="es-ES" dirty="0"/>
          </a:p>
        </p:txBody>
      </p:sp>
      <p:sp>
        <p:nvSpPr>
          <p:cNvPr id="12" name="Explosión: 8 puntos 11">
            <a:extLst>
              <a:ext uri="{FF2B5EF4-FFF2-40B4-BE49-F238E27FC236}">
                <a16:creationId xmlns:a16="http://schemas.microsoft.com/office/drawing/2014/main" id="{DF0EA432-EB46-44E8-3ACD-3F3C5ECFD177}"/>
              </a:ext>
            </a:extLst>
          </p:cNvPr>
          <p:cNvSpPr/>
          <p:nvPr/>
        </p:nvSpPr>
        <p:spPr>
          <a:xfrm>
            <a:off x="3583429" y="5619113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418769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8BE3DF-0DC9-1B49-0148-F796868D3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6F4FB928-9248-D1A9-524B-2015169F16FA}"/>
              </a:ext>
            </a:extLst>
          </p:cNvPr>
          <p:cNvSpPr txBox="1"/>
          <p:nvPr/>
        </p:nvSpPr>
        <p:spPr>
          <a:xfrm>
            <a:off x="231111" y="3647775"/>
            <a:ext cx="11404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b="1" dirty="0"/>
              <a:t>Información mínima obligatoria Declaración recogida (art 66):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Nº</a:t>
            </a:r>
            <a:r>
              <a:rPr lang="es-E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marea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1600" u="sng" dirty="0">
                <a:ea typeface="Calibri" panose="020F0502020204030204" pitchFamily="34" charset="0"/>
                <a:cs typeface="Times New Roman" panose="02020603050405020304" pitchFamily="18" charset="0"/>
              </a:rPr>
              <a:t>Ya obligatorio en base RD 418/2015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s-E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ombre o número de identificación del operador a que se refiere el artículo 60, apartado 5; operador que realiza el pesaje.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Requisitos específicos </a:t>
            </a:r>
            <a:r>
              <a:rPr lang="es-ES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 pesca sin buque</a:t>
            </a:r>
            <a:r>
              <a:rPr lang="es-E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1600" u="sng" dirty="0">
                <a:ea typeface="Calibri" panose="020F0502020204030204" pitchFamily="34" charset="0"/>
                <a:cs typeface="Times New Roman" panose="02020603050405020304" pitchFamily="18" charset="0"/>
              </a:rPr>
              <a:t>Aplicación 10 enero 2028</a:t>
            </a:r>
            <a:endParaRPr lang="es-ES" sz="1600" u="sng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23424CFC-3149-C67C-9601-535007F92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BD32C3F-5682-5967-12CC-ADDC95C6B5D5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067DE7-F5C5-8D9F-8568-43E13936E88F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Primera venta (Art. 59-68)</a:t>
            </a:r>
          </a:p>
        </p:txBody>
      </p:sp>
      <p:sp>
        <p:nvSpPr>
          <p:cNvPr id="6" name="Explosión: 8 puntos 5">
            <a:extLst>
              <a:ext uri="{FF2B5EF4-FFF2-40B4-BE49-F238E27FC236}">
                <a16:creationId xmlns:a16="http://schemas.microsoft.com/office/drawing/2014/main" id="{68592B76-D90E-FC70-B1A8-C3A16A7215C8}"/>
              </a:ext>
            </a:extLst>
          </p:cNvPr>
          <p:cNvSpPr/>
          <p:nvPr/>
        </p:nvSpPr>
        <p:spPr>
          <a:xfrm>
            <a:off x="6953355" y="3695100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3187A06-4530-F30D-4781-6FC21062D926}"/>
              </a:ext>
            </a:extLst>
          </p:cNvPr>
          <p:cNvSpPr txBox="1"/>
          <p:nvPr/>
        </p:nvSpPr>
        <p:spPr>
          <a:xfrm>
            <a:off x="231111" y="1488979"/>
            <a:ext cx="10959924" cy="1697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Declaración recogida: art 66:</a:t>
            </a:r>
          </a:p>
          <a:p>
            <a:pPr marL="628650" lvl="1" indent="-171450" algn="just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s-ES" sz="1600" dirty="0"/>
              <a:t>Se incluye como obligatorio la emisión de la declaración de recogida en tercer país.</a:t>
            </a:r>
            <a:endParaRPr kumimoji="0" lang="es-E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1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dirty="0"/>
              <a:t>Se establece como obligatoria la </a:t>
            </a:r>
            <a:r>
              <a:rPr lang="es-ES" sz="1600" b="1" dirty="0"/>
              <a:t>transmisión electrónica </a:t>
            </a:r>
            <a:r>
              <a:rPr lang="es-ES" sz="1600" dirty="0"/>
              <a:t>de los documentos de recogida en todas las situaciones. </a:t>
            </a:r>
          </a:p>
          <a:p>
            <a:pPr marL="628650" lvl="1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dirty="0"/>
              <a:t>Esta obligatoriedad ya existía en el RD 418/2015 en ventas de buques españoles en territorio nacional.</a:t>
            </a:r>
          </a:p>
        </p:txBody>
      </p:sp>
      <p:sp>
        <p:nvSpPr>
          <p:cNvPr id="8" name="Explosión: 8 puntos 7">
            <a:extLst>
              <a:ext uri="{FF2B5EF4-FFF2-40B4-BE49-F238E27FC236}">
                <a16:creationId xmlns:a16="http://schemas.microsoft.com/office/drawing/2014/main" id="{39C0AACC-1419-050A-F549-7A6F14D9BC8A}"/>
              </a:ext>
            </a:extLst>
          </p:cNvPr>
          <p:cNvSpPr/>
          <p:nvPr/>
        </p:nvSpPr>
        <p:spPr>
          <a:xfrm>
            <a:off x="3657076" y="1488979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4121470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8BE3DF-0DC9-1B49-0148-F796868D3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6F4FB928-9248-D1A9-524B-2015169F16FA}"/>
              </a:ext>
            </a:extLst>
          </p:cNvPr>
          <p:cNvSpPr txBox="1"/>
          <p:nvPr/>
        </p:nvSpPr>
        <p:spPr>
          <a:xfrm>
            <a:off x="231111" y="2858082"/>
            <a:ext cx="114048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b="1" dirty="0"/>
              <a:t>Información mínima obligatoria Documento transporte (art 68):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Nº</a:t>
            </a:r>
            <a:r>
              <a:rPr lang="es-E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marea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1600" u="sng" dirty="0">
                <a:ea typeface="Calibri" panose="020F0502020204030204" pitchFamily="34" charset="0"/>
                <a:cs typeface="Times New Roman" panose="02020603050405020304" pitchFamily="18" charset="0"/>
              </a:rPr>
              <a:t>Ya obligatorio en base RD 418/2015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s-E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ombre o número de identificación del operador a que se refiere el artículo 60, apartado 5; operador que realiza el pesaje.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Hora de carga. Antes sólo fecha.</a:t>
            </a:r>
            <a:endParaRPr lang="es-E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Requisitos específicos </a:t>
            </a:r>
            <a:r>
              <a:rPr lang="es-ES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 pesca sin buque</a:t>
            </a:r>
            <a:r>
              <a:rPr lang="es-E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1600" u="sng" dirty="0">
                <a:ea typeface="Calibri" panose="020F0502020204030204" pitchFamily="34" charset="0"/>
                <a:cs typeface="Times New Roman" panose="02020603050405020304" pitchFamily="18" charset="0"/>
              </a:rPr>
              <a:t>Aplicación 10 enero 2028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16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b="1" dirty="0"/>
              <a:t>Exención</a:t>
            </a:r>
            <a:r>
              <a:rPr lang="es-ES" sz="1600" dirty="0"/>
              <a:t> a la obligación de documento de transporte si el transporte es dentro de una zona portuaria. Se incrementa la </a:t>
            </a:r>
            <a:r>
              <a:rPr lang="es-ES" sz="1600" b="1" dirty="0"/>
              <a:t>distancia máxima </a:t>
            </a:r>
            <a:r>
              <a:rPr lang="es-ES" sz="1600" dirty="0"/>
              <a:t>de 20 a </a:t>
            </a:r>
            <a:r>
              <a:rPr lang="es-ES" sz="1600" b="1" dirty="0"/>
              <a:t>25 km</a:t>
            </a:r>
            <a:r>
              <a:rPr lang="es-ES" sz="1600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1600" u="sng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23424CFC-3149-C67C-9601-535007F92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BD32C3F-5682-5967-12CC-ADDC95C6B5D5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067DE7-F5C5-8D9F-8568-43E13936E88F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Primera venta (Art. 59-68)</a:t>
            </a:r>
          </a:p>
        </p:txBody>
      </p:sp>
      <p:sp>
        <p:nvSpPr>
          <p:cNvPr id="6" name="Explosión: 8 puntos 5">
            <a:extLst>
              <a:ext uri="{FF2B5EF4-FFF2-40B4-BE49-F238E27FC236}">
                <a16:creationId xmlns:a16="http://schemas.microsoft.com/office/drawing/2014/main" id="{68592B76-D90E-FC70-B1A8-C3A16A7215C8}"/>
              </a:ext>
            </a:extLst>
          </p:cNvPr>
          <p:cNvSpPr/>
          <p:nvPr/>
        </p:nvSpPr>
        <p:spPr>
          <a:xfrm>
            <a:off x="6905730" y="3030207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3187A06-4530-F30D-4781-6FC21062D926}"/>
              </a:ext>
            </a:extLst>
          </p:cNvPr>
          <p:cNvSpPr txBox="1"/>
          <p:nvPr/>
        </p:nvSpPr>
        <p:spPr>
          <a:xfrm>
            <a:off x="231111" y="794888"/>
            <a:ext cx="10959924" cy="2063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Documento Transporte: art 68:</a:t>
            </a:r>
          </a:p>
          <a:p>
            <a:pPr marL="628650" lvl="1" indent="-171450" algn="just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s-ES" sz="1600" dirty="0"/>
              <a:t>Se incluye como obligatorio la emisión del documento de transporte en </a:t>
            </a:r>
            <a:r>
              <a:rPr lang="es-ES" sz="1600" b="1" dirty="0"/>
              <a:t>tercer país</a:t>
            </a:r>
            <a:r>
              <a:rPr lang="es-ES" sz="1600" dirty="0"/>
              <a:t>.</a:t>
            </a:r>
          </a:p>
          <a:p>
            <a:pPr marL="628650" lvl="1" indent="-171450" algn="just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kumimoji="0" lang="es-E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Se incluye como obligatorio el envío del documento de transporte también al EM o EEMM de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tránsito</a:t>
            </a:r>
          </a:p>
          <a:p>
            <a:pPr marL="628650" lvl="1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dirty="0"/>
              <a:t>Se establece como obligatoria la </a:t>
            </a:r>
            <a:r>
              <a:rPr lang="es-ES" sz="1600" b="1" dirty="0"/>
              <a:t>transmisión electrónica </a:t>
            </a:r>
            <a:r>
              <a:rPr lang="es-ES" sz="1600" dirty="0"/>
              <a:t>de los documentos de transporte en todas las situaciones. </a:t>
            </a:r>
          </a:p>
          <a:p>
            <a:pPr marL="628650" lvl="1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600" dirty="0"/>
              <a:t>Esta obligatoriedad ya existía en el RD 418/2015 en ventas de buques españoles en territorio nacional.</a:t>
            </a:r>
          </a:p>
        </p:txBody>
      </p:sp>
      <p:sp>
        <p:nvSpPr>
          <p:cNvPr id="8" name="Explosión: 8 puntos 7">
            <a:extLst>
              <a:ext uri="{FF2B5EF4-FFF2-40B4-BE49-F238E27FC236}">
                <a16:creationId xmlns:a16="http://schemas.microsoft.com/office/drawing/2014/main" id="{39C0AACC-1419-050A-F549-7A6F14D9BC8A}"/>
              </a:ext>
            </a:extLst>
          </p:cNvPr>
          <p:cNvSpPr/>
          <p:nvPr/>
        </p:nvSpPr>
        <p:spPr>
          <a:xfrm>
            <a:off x="3685651" y="794888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4" name="Explosión: 8 puntos 3">
            <a:extLst>
              <a:ext uri="{FF2B5EF4-FFF2-40B4-BE49-F238E27FC236}">
                <a16:creationId xmlns:a16="http://schemas.microsoft.com/office/drawing/2014/main" id="{3228F061-07AF-2453-827E-28831E46CB08}"/>
              </a:ext>
            </a:extLst>
          </p:cNvPr>
          <p:cNvSpPr/>
          <p:nvPr/>
        </p:nvSpPr>
        <p:spPr>
          <a:xfrm>
            <a:off x="5492414" y="5893012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855910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F1971F91-E60F-24E4-964D-23B5D1374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6922" y="-4155"/>
            <a:ext cx="2022808" cy="397473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F92BDC82-9B5E-3B02-5315-1AEB4AF7D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729" y="1764407"/>
            <a:ext cx="5760846" cy="23103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¡GRACIAS POR SU ATENCIÓN!</a:t>
            </a:r>
            <a:endParaRPr lang="en-US" sz="52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44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8BE3DF-0DC9-1B49-0148-F796868D3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23424CFC-3149-C67C-9601-535007F92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BD32C3F-5682-5967-12CC-ADDC95C6B5D5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067DE7-F5C5-8D9F-8568-43E13936E88F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Aplicación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F59C654-66AA-40E9-37C2-E378B20FBABE}"/>
              </a:ext>
            </a:extLst>
          </p:cNvPr>
          <p:cNvSpPr txBox="1"/>
          <p:nvPr/>
        </p:nvSpPr>
        <p:spPr>
          <a:xfrm>
            <a:off x="495300" y="1012229"/>
            <a:ext cx="11140691" cy="4919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Aplicación 10 enero 2026:</a:t>
            </a:r>
          </a:p>
          <a:p>
            <a:pPr marL="742950" lvl="1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cs typeface="Times New Roman" panose="02020603050405020304" pitchFamily="18" charset="0"/>
              </a:rPr>
              <a:t>Capítulo completo salvo las referencias concretas indicadas a continuación.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b="1" u="sng" dirty="0">
                <a:cs typeface="Times New Roman" panose="02020603050405020304" pitchFamily="18" charset="0"/>
              </a:rPr>
              <a:t>Aplicación 10 enero 2028: </a:t>
            </a:r>
          </a:p>
          <a:p>
            <a:pPr marL="742950" lvl="1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cs typeface="Times New Roman" panose="02020603050405020304" pitchFamily="18" charset="0"/>
              </a:rPr>
              <a:t>Relativo a notas venta, declaración recogida y documento transporte de la pesca sin buque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b="1" u="sng" dirty="0">
                <a:cs typeface="Times New Roman" panose="02020603050405020304" pitchFamily="18" charset="0"/>
              </a:rPr>
              <a:t>Aplicación 10 enero 2029:</a:t>
            </a:r>
          </a:p>
          <a:p>
            <a:pPr marL="742950" lvl="1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cs typeface="Times New Roman" panose="02020603050405020304" pitchFamily="18" charset="0"/>
              </a:rPr>
              <a:t>Trazabilidad en conservas y preparados</a:t>
            </a:r>
          </a:p>
          <a:p>
            <a:pPr marL="742950" lvl="1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cs typeface="Times New Roman" panose="02020603050405020304" pitchFamily="18" charset="0"/>
              </a:rPr>
              <a:t>Trazabilidad en algas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93052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B01ACCD-6EB4-B2DA-7C56-07AAC1102DE3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Principios (Art. 56)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D456141-6433-3F8B-93D4-34C0DF5A0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46B2783-3B13-3F6A-27FC-33E18EB1970A}"/>
              </a:ext>
            </a:extLst>
          </p:cNvPr>
          <p:cNvSpPr txBox="1"/>
          <p:nvPr/>
        </p:nvSpPr>
        <p:spPr>
          <a:xfrm>
            <a:off x="347301" y="1104564"/>
            <a:ext cx="10781882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Corresponderá a cada Estado miembro controlar en su territorio la aplicación de las normas de la política pesquera común en </a:t>
            </a:r>
            <a:r>
              <a:rPr lang="es-ES" sz="2000" u="sng" dirty="0"/>
              <a:t>todas las etapas de la comercialización </a:t>
            </a:r>
            <a:r>
              <a:rPr lang="es-ES" sz="2000" dirty="0"/>
              <a:t>de productos de la pesca y de la acuicultura, desde su introducción en el mercado hasta la venta al por menor, incluido el transporte.</a:t>
            </a:r>
          </a:p>
          <a:p>
            <a:pPr algn="just"/>
            <a:endParaRPr lang="es-ES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De forma específica se señala que: se adoptarán medidas para garantizar, en particular, que la utilización de </a:t>
            </a:r>
            <a:r>
              <a:rPr lang="es-ES" sz="2000" u="sng" dirty="0"/>
              <a:t>productos de la pesca por debajo de la talla mínima </a:t>
            </a:r>
            <a:r>
              <a:rPr lang="es-ES" sz="2000" dirty="0"/>
              <a:t>de referencia a efectos de conservación aplicable, que estén sujetos a la obligación de desembarque, </a:t>
            </a:r>
            <a:r>
              <a:rPr lang="es-ES" sz="2000" u="sng" dirty="0"/>
              <a:t>se limite a fines distintos del consumo humano directo.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/>
              <a:t>Establece una excepción al límite anterior. “Excepto cuando otras normas de la política pesquera común dispongan otra cosa”. Esta excepción parece prever la posibilidad de dar un uso diferente a estos productos bajo talla. </a:t>
            </a:r>
          </a:p>
          <a:p>
            <a:pPr algn="just"/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F940F9-19B8-DB9C-E36A-E1FB2C699251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2" name="Explosión: 8 puntos 1">
            <a:extLst>
              <a:ext uri="{FF2B5EF4-FFF2-40B4-BE49-F238E27FC236}">
                <a16:creationId xmlns:a16="http://schemas.microsoft.com/office/drawing/2014/main" id="{7B0946C1-A09B-E1E4-36F6-465933B12EFB}"/>
              </a:ext>
            </a:extLst>
          </p:cNvPr>
          <p:cNvSpPr/>
          <p:nvPr/>
        </p:nvSpPr>
        <p:spPr>
          <a:xfrm>
            <a:off x="1815057" y="5536148"/>
            <a:ext cx="1175737" cy="585174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134951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8BE3DF-0DC9-1B49-0148-F796868D3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23424CFC-3149-C67C-9601-535007F92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BD32C3F-5682-5967-12CC-ADDC95C6B5D5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067DE7-F5C5-8D9F-8568-43E13936E88F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Lotes (Art. 4 y 56 bis)</a:t>
            </a:r>
          </a:p>
        </p:txBody>
      </p:sp>
      <p:sp>
        <p:nvSpPr>
          <p:cNvPr id="6" name="Explosión: 8 puntos 5">
            <a:extLst>
              <a:ext uri="{FF2B5EF4-FFF2-40B4-BE49-F238E27FC236}">
                <a16:creationId xmlns:a16="http://schemas.microsoft.com/office/drawing/2014/main" id="{31CB5E99-3845-249E-A70E-859FFB4AEE18}"/>
              </a:ext>
            </a:extLst>
          </p:cNvPr>
          <p:cNvSpPr/>
          <p:nvPr/>
        </p:nvSpPr>
        <p:spPr>
          <a:xfrm>
            <a:off x="4049706" y="2393465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F59C654-66AA-40E9-37C2-E378B20FBABE}"/>
              </a:ext>
            </a:extLst>
          </p:cNvPr>
          <p:cNvSpPr txBox="1"/>
          <p:nvPr/>
        </p:nvSpPr>
        <p:spPr>
          <a:xfrm>
            <a:off x="580100" y="1903436"/>
            <a:ext cx="10499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Art 4</a:t>
            </a:r>
            <a:r>
              <a:rPr lang="es-E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Nueva definición </a:t>
            </a:r>
            <a:r>
              <a:rPr lang="es-E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“Lote”: “</a:t>
            </a:r>
            <a:r>
              <a:rPr lang="es-ES" sz="2400" dirty="0"/>
              <a:t>conjunto</a:t>
            </a:r>
            <a:r>
              <a:rPr lang="es-ES" sz="2000" dirty="0"/>
              <a:t> de unidades de productos de la pesca o la acuicultura”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EBDE46E-73F4-C67E-87FD-A21331FD45AD}"/>
              </a:ext>
            </a:extLst>
          </p:cNvPr>
          <p:cNvSpPr txBox="1"/>
          <p:nvPr/>
        </p:nvSpPr>
        <p:spPr>
          <a:xfrm>
            <a:off x="580100" y="3953551"/>
            <a:ext cx="112079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latin typeface="+mn-lt"/>
              </a:rPr>
              <a:t>Art 56 bis</a:t>
            </a:r>
            <a:r>
              <a:rPr lang="es-ES" sz="2000" dirty="0">
                <a:latin typeface="+mn-lt"/>
              </a:rPr>
              <a:t>: </a:t>
            </a:r>
            <a:r>
              <a:rPr lang="es-ES" sz="2000" dirty="0"/>
              <a:t>A</a:t>
            </a:r>
            <a:r>
              <a:rPr lang="es-ES" sz="2000" dirty="0">
                <a:latin typeface="+mn-lt"/>
              </a:rPr>
              <a:t>rtículo de nueva creación donde se concentran y clarifican los aspectos relativos a la formación de lotes, que antes estaban distribuidos a lo largo de diferentes artículos, con algunas novedades. Este artículo sólo afecta a productos del </a:t>
            </a:r>
            <a:r>
              <a:rPr lang="es-ES" sz="2000" u="sng" dirty="0">
                <a:latin typeface="+mn-lt"/>
              </a:rPr>
              <a:t>capítulo 3 de la Nomenclatura combinada </a:t>
            </a:r>
            <a:r>
              <a:rPr lang="es-ES" sz="2000" dirty="0">
                <a:latin typeface="+mn-lt"/>
              </a:rPr>
              <a:t>(NC)</a:t>
            </a:r>
            <a:endParaRPr lang="es-ES" sz="2000" dirty="0"/>
          </a:p>
        </p:txBody>
      </p:sp>
      <p:sp>
        <p:nvSpPr>
          <p:cNvPr id="10" name="Explosión: 8 puntos 9">
            <a:extLst>
              <a:ext uri="{FF2B5EF4-FFF2-40B4-BE49-F238E27FC236}">
                <a16:creationId xmlns:a16="http://schemas.microsoft.com/office/drawing/2014/main" id="{D24C0DA5-0F1E-C91D-DB62-B294227FA7CE}"/>
              </a:ext>
            </a:extLst>
          </p:cNvPr>
          <p:cNvSpPr/>
          <p:nvPr/>
        </p:nvSpPr>
        <p:spPr>
          <a:xfrm>
            <a:off x="7069131" y="4936790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3571899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8BE3DF-0DC9-1B49-0148-F796868D3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23424CFC-3149-C67C-9601-535007F92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BD32C3F-5682-5967-12CC-ADDC95C6B5D5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067DE7-F5C5-8D9F-8568-43E13936E88F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Lotes (Art. 56 bis)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296186A-6D50-2251-993C-34C24EF8A1B1}"/>
              </a:ext>
            </a:extLst>
          </p:cNvPr>
          <p:cNvSpPr txBox="1"/>
          <p:nvPr/>
        </p:nvSpPr>
        <p:spPr>
          <a:xfrm>
            <a:off x="200218" y="734715"/>
            <a:ext cx="11730523" cy="6037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7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ANTES DE SU INTRODUCCIÓN EN EL MERCADO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es-ES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Los productos de la pesca y de la acuicultura procedentes de la captura o la recolección </a:t>
            </a:r>
            <a:r>
              <a:rPr kumimoji="0" lang="es-E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se dispondrán en lotes.</a:t>
            </a:r>
            <a:endParaRPr kumimoji="0" lang="es-ES" sz="1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es-ES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Debe contener únicamente:</a:t>
            </a:r>
          </a:p>
          <a:p>
            <a:pPr marL="1200150" lvl="2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es-ES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Misma especie</a:t>
            </a:r>
          </a:p>
          <a:p>
            <a:pPr marL="1200150" lvl="2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es-ES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Misma presentación</a:t>
            </a:r>
          </a:p>
          <a:p>
            <a:pPr marL="1200150" lvl="2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es-ES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Misma Zona Geográfica Pertinente (ZGP)</a:t>
            </a:r>
          </a:p>
          <a:p>
            <a:pPr marL="1200150" lvl="2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es-ES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Mismo buque o grupo de buques o misma unidad de producción acuícola</a:t>
            </a:r>
          </a:p>
          <a:p>
            <a:pPr marL="457200" marR="0" lvl="1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es-ES" sz="17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Excepcione</a:t>
            </a:r>
            <a:r>
              <a:rPr kumimoji="0" lang="es-ES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s: Se permitirá mezcla de especies en 2 casos:</a:t>
            </a:r>
          </a:p>
          <a:p>
            <a:pPr marL="1200150" lvl="2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es-ES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Máximo 30 kg con misma presentación y ZGP (por buque y día).               </a:t>
            </a:r>
            <a:r>
              <a:rPr kumimoji="0" lang="es-E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MORRALLA</a:t>
            </a:r>
            <a:r>
              <a:rPr kumimoji="0" lang="es-ES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1200150" lvl="2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es-ES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Cuando sean productos bajo talla, con fines distintos al consumo humano, de la misma ZGP y mismo buque o grupo de buques</a:t>
            </a:r>
          </a:p>
          <a:p>
            <a:pPr marL="1200150" lvl="2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kumimoji="0" lang="es-ES" sz="1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ES" sz="1700" u="sng" dirty="0">
                <a:ea typeface="Calibri" panose="020F0502020204030204" pitchFamily="34" charset="0"/>
                <a:cs typeface="Times New Roman" panose="02020603050405020304" pitchFamily="18" charset="0"/>
              </a:rPr>
              <a:t>TRAS SU INTRODUCCIÓN EN EL MERCADO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kumimoji="0" lang="es-ES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Recoge las condiciones para poder llevar a cabo la agrupación o separación de lotes tras la primera venta. (clarifica, pero sin cambios significativos respecto al R. 1224)</a:t>
            </a:r>
          </a:p>
          <a:p>
            <a:pPr marL="742950" lvl="1" indent="-285750" algn="just" defTabSz="91440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ES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Se debe poder facilitar información de trazabilidad al nuevo o nuevos lotes creados</a:t>
            </a:r>
          </a:p>
          <a:p>
            <a:pPr marL="742950" lvl="1" indent="-285750" algn="just" defTabSz="91440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kumimoji="0" lang="es-ES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Se debe poder facilitar información relativa a la composición de estos nuevos lotes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xplosión: 8 puntos 5">
            <a:extLst>
              <a:ext uri="{FF2B5EF4-FFF2-40B4-BE49-F238E27FC236}">
                <a16:creationId xmlns:a16="http://schemas.microsoft.com/office/drawing/2014/main" id="{31CB5E99-3845-249E-A70E-859FFB4AEE18}"/>
              </a:ext>
            </a:extLst>
          </p:cNvPr>
          <p:cNvSpPr/>
          <p:nvPr/>
        </p:nvSpPr>
        <p:spPr>
          <a:xfrm>
            <a:off x="10339545" y="3753298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4" name="Explosión: 8 puntos 3">
            <a:extLst>
              <a:ext uri="{FF2B5EF4-FFF2-40B4-BE49-F238E27FC236}">
                <a16:creationId xmlns:a16="http://schemas.microsoft.com/office/drawing/2014/main" id="{54FC0EEF-68F4-E365-4145-3DB94279115B}"/>
              </a:ext>
            </a:extLst>
          </p:cNvPr>
          <p:cNvSpPr/>
          <p:nvPr/>
        </p:nvSpPr>
        <p:spPr>
          <a:xfrm>
            <a:off x="6762227" y="3429000"/>
            <a:ext cx="1615495" cy="402954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Acto</a:t>
            </a:r>
            <a:r>
              <a:rPr lang="es-ES" sz="12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</a:t>
            </a:r>
            <a:r>
              <a:rPr lang="es-ES" sz="9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delegado</a:t>
            </a:r>
            <a:endParaRPr kumimoji="0" lang="es-ES" sz="1200" b="0" i="0" u="none" strike="noStrike" kern="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xplosión: 8 puntos 4">
            <a:extLst>
              <a:ext uri="{FF2B5EF4-FFF2-40B4-BE49-F238E27FC236}">
                <a16:creationId xmlns:a16="http://schemas.microsoft.com/office/drawing/2014/main" id="{6A92D3AB-A60A-4D6B-6B4F-0B2DE1B7A130}"/>
              </a:ext>
            </a:extLst>
          </p:cNvPr>
          <p:cNvSpPr/>
          <p:nvPr/>
        </p:nvSpPr>
        <p:spPr>
          <a:xfrm>
            <a:off x="4754133" y="4845727"/>
            <a:ext cx="1615495" cy="402954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Acto</a:t>
            </a:r>
            <a:r>
              <a:rPr lang="es-ES" sz="12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</a:t>
            </a:r>
            <a:r>
              <a:rPr lang="es-ES" sz="9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delegado</a:t>
            </a:r>
            <a:endParaRPr kumimoji="0" lang="es-ES" sz="1200" b="0" i="0" u="none" strike="noStrike" kern="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889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8BE3DF-0DC9-1B49-0148-F796868D3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23424CFC-3149-C67C-9601-535007F92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BD32C3F-5682-5967-12CC-ADDC95C6B5D5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067DE7-F5C5-8D9F-8568-43E13936E88F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Trazabilidad (Art. 58)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4990ACA-9E27-ED02-01A9-3377940FB92F}"/>
              </a:ext>
            </a:extLst>
          </p:cNvPr>
          <p:cNvSpPr txBox="1"/>
          <p:nvPr/>
        </p:nvSpPr>
        <p:spPr>
          <a:xfrm>
            <a:off x="324222" y="830424"/>
            <a:ext cx="11543250" cy="5285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Obligatoria la </a:t>
            </a:r>
            <a:r>
              <a:rPr lang="es-ES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E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isposición en </a:t>
            </a:r>
            <a:r>
              <a:rPr lang="es-E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lotes trazables</a:t>
            </a:r>
            <a:r>
              <a:rPr lang="es-ES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dirty="0"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dirty="0">
                <a:cs typeface="Times New Roman" panose="02020603050405020304" pitchFamily="18" charset="0"/>
              </a:rPr>
              <a:t>E</a:t>
            </a:r>
            <a:r>
              <a:rPr lang="es-ES" dirty="0"/>
              <a:t>n </a:t>
            </a:r>
            <a:r>
              <a:rPr lang="es-ES" b="1" dirty="0"/>
              <a:t>todas las fases de las cadenas </a:t>
            </a:r>
            <a:r>
              <a:rPr lang="es-ES" dirty="0"/>
              <a:t>de producción, transformación y distribución, desde la captura o la recolección hasta la fase de la venta al por menor.</a:t>
            </a:r>
            <a:endParaRPr lang="es-E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Lotes adecuadamente marcados</a:t>
            </a:r>
            <a:r>
              <a:rPr lang="es-E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Operadores deben disponer de </a:t>
            </a:r>
            <a:r>
              <a:rPr lang="es-E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sistemas y procedimientos de identificación de operadores </a:t>
            </a:r>
            <a:r>
              <a:rPr lang="es-E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anteriores y posteriores. </a:t>
            </a:r>
          </a:p>
          <a:p>
            <a:pPr lvl="0" algn="just">
              <a:lnSpc>
                <a:spcPct val="107000"/>
              </a:lnSpc>
            </a:pPr>
            <a:endParaRPr lang="es-E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quién aplica </a:t>
            </a:r>
            <a:r>
              <a:rPr lang="es-E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esta trazabilidad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Igualdad de condiciones </a:t>
            </a:r>
            <a:r>
              <a:rPr lang="es-ES" dirty="0">
                <a:ea typeface="Calibri" panose="020F0502020204030204" pitchFamily="34" charset="0"/>
                <a:cs typeface="Times New Roman" panose="02020603050405020304" pitchFamily="18" charset="0"/>
              </a:rPr>
              <a:t>de los productos </a:t>
            </a:r>
            <a:r>
              <a:rPr lang="es-ES" b="1" dirty="0">
                <a:ea typeface="Calibri" panose="020F0502020204030204" pitchFamily="34" charset="0"/>
                <a:cs typeface="Times New Roman" panose="02020603050405020304" pitchFamily="18" charset="0"/>
              </a:rPr>
              <a:t>importados</a:t>
            </a:r>
            <a:r>
              <a:rPr lang="es-ES" dirty="0">
                <a:ea typeface="Calibri" panose="020F0502020204030204" pitchFamily="34" charset="0"/>
                <a:cs typeface="Times New Roman" panose="02020603050405020304" pitchFamily="18" charset="0"/>
              </a:rPr>
              <a:t> y los </a:t>
            </a:r>
            <a:r>
              <a:rPr lang="es-ES" b="1" dirty="0">
                <a:ea typeface="Calibri" panose="020F0502020204030204" pitchFamily="34" charset="0"/>
                <a:cs typeface="Times New Roman" panose="02020603050405020304" pitchFamily="18" charset="0"/>
              </a:rPr>
              <a:t>no importados</a:t>
            </a:r>
            <a:r>
              <a:rPr lang="es-ES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1600" dirty="0">
                <a:cs typeface="Times New Roman" panose="02020603050405020304" pitchFamily="18" charset="0"/>
              </a:rPr>
              <a:t>De aplicación </a:t>
            </a:r>
            <a:r>
              <a:rPr lang="es-ES" sz="1600" u="sng" dirty="0">
                <a:cs typeface="Times New Roman" panose="02020603050405020304" pitchFamily="18" charset="0"/>
              </a:rPr>
              <a:t>10 enero 2026.</a:t>
            </a:r>
            <a:endParaRPr lang="es-ES" sz="1800" u="sng" dirty="0"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</a:pPr>
            <a:endParaRPr lang="es-ES" sz="1800" dirty="0"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Preparados y conservas. 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De aplicación </a:t>
            </a:r>
            <a:r>
              <a:rPr lang="es-ES" sz="1600" u="sng" dirty="0">
                <a:ea typeface="Calibri" panose="020F0502020204030204" pitchFamily="34" charset="0"/>
                <a:cs typeface="Times New Roman" panose="02020603050405020304" pitchFamily="18" charset="0"/>
              </a:rPr>
              <a:t>10 enero 2029 </a:t>
            </a:r>
            <a:r>
              <a:rPr lang="es-E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tras estudio. 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Algas: </a:t>
            </a:r>
            <a:r>
              <a:rPr lang="es-ES" sz="1600" dirty="0">
                <a:ea typeface="Calibri" panose="020F0502020204030204" pitchFamily="34" charset="0"/>
                <a:cs typeface="Times New Roman" panose="02020603050405020304" pitchFamily="18" charset="0"/>
              </a:rPr>
              <a:t>De aplicación </a:t>
            </a:r>
            <a:r>
              <a:rPr lang="es-ES" sz="1600" u="sng" dirty="0">
                <a:ea typeface="Calibri" panose="020F0502020204030204" pitchFamily="34" charset="0"/>
                <a:cs typeface="Times New Roman" panose="02020603050405020304" pitchFamily="18" charset="0"/>
              </a:rPr>
              <a:t>10 enero 2029</a:t>
            </a:r>
            <a:endParaRPr lang="es-ES" dirty="0"/>
          </a:p>
        </p:txBody>
      </p:sp>
      <p:sp>
        <p:nvSpPr>
          <p:cNvPr id="7" name="Explosión: 8 puntos 6">
            <a:extLst>
              <a:ext uri="{FF2B5EF4-FFF2-40B4-BE49-F238E27FC236}">
                <a16:creationId xmlns:a16="http://schemas.microsoft.com/office/drawing/2014/main" id="{C4F914E2-338D-1982-7C1A-FE7584F005DD}"/>
              </a:ext>
            </a:extLst>
          </p:cNvPr>
          <p:cNvSpPr/>
          <p:nvPr/>
        </p:nvSpPr>
        <p:spPr>
          <a:xfrm>
            <a:off x="2482104" y="4659749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8" name="Explosión: 8 puntos 7">
            <a:extLst>
              <a:ext uri="{FF2B5EF4-FFF2-40B4-BE49-F238E27FC236}">
                <a16:creationId xmlns:a16="http://schemas.microsoft.com/office/drawing/2014/main" id="{B659910F-5E61-E8BF-9690-1C0B258B699E}"/>
              </a:ext>
            </a:extLst>
          </p:cNvPr>
          <p:cNvSpPr/>
          <p:nvPr/>
        </p:nvSpPr>
        <p:spPr>
          <a:xfrm>
            <a:off x="9846751" y="5221640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10" name="Abrir llave 9">
            <a:extLst>
              <a:ext uri="{FF2B5EF4-FFF2-40B4-BE49-F238E27FC236}">
                <a16:creationId xmlns:a16="http://schemas.microsoft.com/office/drawing/2014/main" id="{5CC4051F-900D-6B93-1075-B367045C6D65}"/>
              </a:ext>
            </a:extLst>
          </p:cNvPr>
          <p:cNvSpPr/>
          <p:nvPr/>
        </p:nvSpPr>
        <p:spPr>
          <a:xfrm>
            <a:off x="632868" y="4349584"/>
            <a:ext cx="242209" cy="1906685"/>
          </a:xfrm>
          <a:prstGeom prst="leftBrace">
            <a:avLst/>
          </a:prstGeom>
          <a:ln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xplosión: 8 puntos 10">
            <a:extLst>
              <a:ext uri="{FF2B5EF4-FFF2-40B4-BE49-F238E27FC236}">
                <a16:creationId xmlns:a16="http://schemas.microsoft.com/office/drawing/2014/main" id="{B19D423D-304C-33AC-49AE-2C5216531810}"/>
              </a:ext>
            </a:extLst>
          </p:cNvPr>
          <p:cNvSpPr/>
          <p:nvPr/>
        </p:nvSpPr>
        <p:spPr>
          <a:xfrm>
            <a:off x="6641131" y="5769093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4" name="Explosión: 8 puntos 3">
            <a:extLst>
              <a:ext uri="{FF2B5EF4-FFF2-40B4-BE49-F238E27FC236}">
                <a16:creationId xmlns:a16="http://schemas.microsoft.com/office/drawing/2014/main" id="{5FE2A378-0470-CB68-69AB-F0E0F849758E}"/>
              </a:ext>
            </a:extLst>
          </p:cNvPr>
          <p:cNvSpPr/>
          <p:nvPr/>
        </p:nvSpPr>
        <p:spPr>
          <a:xfrm>
            <a:off x="8078633" y="5158886"/>
            <a:ext cx="1615495" cy="402954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Acto</a:t>
            </a:r>
            <a:r>
              <a:rPr lang="es-ES" sz="12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</a:t>
            </a:r>
            <a:r>
              <a:rPr lang="es-ES" sz="9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delegado</a:t>
            </a:r>
            <a:endParaRPr kumimoji="0" lang="es-ES" sz="1200" b="0" i="0" u="none" strike="noStrike" kern="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xplosión: 8 puntos 5">
            <a:extLst>
              <a:ext uri="{FF2B5EF4-FFF2-40B4-BE49-F238E27FC236}">
                <a16:creationId xmlns:a16="http://schemas.microsoft.com/office/drawing/2014/main" id="{6F09D50D-5DAA-332B-021D-3F901C55CAF2}"/>
              </a:ext>
            </a:extLst>
          </p:cNvPr>
          <p:cNvSpPr/>
          <p:nvPr/>
        </p:nvSpPr>
        <p:spPr>
          <a:xfrm>
            <a:off x="4870674" y="5706339"/>
            <a:ext cx="1615495" cy="402954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Acto</a:t>
            </a:r>
            <a:r>
              <a:rPr lang="es-ES" sz="12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</a:t>
            </a:r>
            <a:r>
              <a:rPr lang="es-ES" sz="9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delegado</a:t>
            </a:r>
            <a:endParaRPr kumimoji="0" lang="es-ES" sz="1200" b="0" i="0" u="none" strike="noStrike" kern="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Explosión: 8 puntos 11">
            <a:extLst>
              <a:ext uri="{FF2B5EF4-FFF2-40B4-BE49-F238E27FC236}">
                <a16:creationId xmlns:a16="http://schemas.microsoft.com/office/drawing/2014/main" id="{5F4C1078-7640-BC0A-2260-846F2F6DCD89}"/>
              </a:ext>
            </a:extLst>
          </p:cNvPr>
          <p:cNvSpPr/>
          <p:nvPr/>
        </p:nvSpPr>
        <p:spPr>
          <a:xfrm>
            <a:off x="4547944" y="2272856"/>
            <a:ext cx="1615495" cy="402954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Acto</a:t>
            </a:r>
            <a:r>
              <a:rPr lang="es-ES" sz="12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</a:t>
            </a:r>
            <a:r>
              <a:rPr lang="es-ES" sz="9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delegado</a:t>
            </a:r>
            <a:endParaRPr kumimoji="0" lang="es-ES" sz="1200" b="0" i="0" u="none" strike="noStrike" kern="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870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8BE3DF-0DC9-1B49-0148-F796868D3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AE10D71-E194-D855-FC01-03ABBAD4008B}"/>
              </a:ext>
            </a:extLst>
          </p:cNvPr>
          <p:cNvSpPr txBox="1"/>
          <p:nvPr/>
        </p:nvSpPr>
        <p:spPr>
          <a:xfrm>
            <a:off x="161926" y="465239"/>
            <a:ext cx="11543250" cy="636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dirty="0"/>
              <a:t>Novedades en la </a:t>
            </a:r>
            <a:r>
              <a:rPr lang="es-ES" sz="1600" b="1" dirty="0"/>
              <a:t>información mínima de trazabilidad</a:t>
            </a:r>
            <a:r>
              <a:rPr lang="es-ES" sz="1600" dirty="0"/>
              <a:t>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ES" sz="1600" dirty="0"/>
          </a:p>
          <a:p>
            <a:pPr marL="742950" lvl="1" indent="-285750" algn="just" defTabSz="914400">
              <a:buFont typeface="Arial" panose="020B0604020202020204" pitchFamily="34" charset="0"/>
              <a:buChar char="•"/>
              <a:defRPr/>
            </a:pPr>
            <a:r>
              <a:rPr lang="es-ES" sz="1600" dirty="0"/>
              <a:t>No importados:</a:t>
            </a:r>
          </a:p>
          <a:p>
            <a:pPr marL="1200150" lvl="2" indent="-285750" algn="just" defTabSz="914400">
              <a:buFont typeface="Arial" panose="020B0604020202020204" pitchFamily="34" charset="0"/>
              <a:buChar char="•"/>
              <a:defRPr/>
            </a:pPr>
            <a:r>
              <a:rPr lang="es-ES" sz="1600" dirty="0"/>
              <a:t>Identificador marea o día de pesca</a:t>
            </a:r>
          </a:p>
          <a:p>
            <a:pPr marL="1200150" lvl="2" indent="-285750" algn="just" defTabSz="914400">
              <a:buFont typeface="Arial" panose="020B0604020202020204" pitchFamily="34" charset="0"/>
              <a:buChar char="•"/>
              <a:defRPr/>
            </a:pPr>
            <a:r>
              <a:rPr lang="es-ES" sz="1600" dirty="0" err="1"/>
              <a:t>Nº</a:t>
            </a:r>
            <a:r>
              <a:rPr lang="es-ES" sz="1600" dirty="0"/>
              <a:t> de registro del productor o de la unidad de producción acuícola</a:t>
            </a:r>
          </a:p>
          <a:p>
            <a:pPr marL="1200150" lvl="2" indent="-285750" algn="just" defTabSz="914400">
              <a:buFont typeface="Arial" panose="020B0604020202020204" pitchFamily="34" charset="0"/>
              <a:buChar char="•"/>
              <a:defRPr/>
            </a:pPr>
            <a:endParaRPr lang="es-ES" sz="1600" dirty="0"/>
          </a:p>
          <a:p>
            <a:pPr marL="742950" lvl="1" indent="-285750" algn="just" defTabSz="914400">
              <a:buFont typeface="Arial" panose="020B0604020202020204" pitchFamily="34" charset="0"/>
              <a:buChar char="•"/>
              <a:defRPr/>
            </a:pPr>
            <a:r>
              <a:rPr lang="es-ES" sz="1600" dirty="0"/>
              <a:t>Importados</a:t>
            </a:r>
          </a:p>
          <a:p>
            <a:pPr marL="1200150" lvl="2" indent="-285750" algn="just" defTabSz="914400">
              <a:buFont typeface="Arial" panose="020B0604020202020204" pitchFamily="34" charset="0"/>
              <a:buChar char="•"/>
              <a:defRPr/>
            </a:pPr>
            <a:r>
              <a:rPr lang="es-ES" sz="1600" dirty="0" err="1"/>
              <a:t>Nº</a:t>
            </a:r>
            <a:r>
              <a:rPr lang="es-ES" sz="1600" dirty="0"/>
              <a:t> OMI (organización marítima internacional) y, si procede, certificado captura</a:t>
            </a:r>
          </a:p>
          <a:p>
            <a:pPr marL="1200150" lvl="2" indent="-285750" algn="just" defTabSz="914400">
              <a:buFont typeface="Arial" panose="020B0604020202020204" pitchFamily="34" charset="0"/>
              <a:buChar char="•"/>
              <a:defRPr/>
            </a:pPr>
            <a:r>
              <a:rPr lang="es-ES" sz="1600" dirty="0"/>
              <a:t>El nombre y, cuando se disponga de él, el </a:t>
            </a:r>
            <a:r>
              <a:rPr lang="es-ES" sz="1600" dirty="0" err="1"/>
              <a:t>nº</a:t>
            </a:r>
            <a:r>
              <a:rPr lang="es-ES" sz="1600" dirty="0"/>
              <a:t> de registro de la unidad de producción acuícola</a:t>
            </a:r>
          </a:p>
          <a:p>
            <a:pPr marL="1200150" lvl="2" indent="-285750" algn="just" defTabSz="914400">
              <a:buFont typeface="Arial" panose="020B0604020202020204" pitchFamily="34" charset="0"/>
              <a:buChar char="•"/>
              <a:defRPr/>
            </a:pPr>
            <a:endParaRPr lang="es-ES" sz="1600" dirty="0"/>
          </a:p>
          <a:p>
            <a:pPr marL="742950" lvl="1" indent="-285750" algn="just" defTabSz="914400">
              <a:buFont typeface="Arial" panose="020B0604020202020204" pitchFamily="34" charset="0"/>
              <a:buChar char="•"/>
              <a:defRPr/>
            </a:pPr>
            <a:r>
              <a:rPr lang="es-ES" sz="1600" dirty="0"/>
              <a:t>En el caso de los productos de la pesca y de la acuicultura a los que se aplican </a:t>
            </a:r>
            <a:r>
              <a:rPr lang="es-ES" sz="1600" b="1" dirty="0"/>
              <a:t>normas comunes de comercialización</a:t>
            </a:r>
            <a:r>
              <a:rPr lang="es-ES" sz="1600" dirty="0"/>
              <a:t>, la información necesaria para cumplir dichas normas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dirty="0"/>
              <a:t>Los operadores de todas las fases garantizarán que la información mínima obligatoria: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Se mantenga en un registro, y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Se ponga, de </a:t>
            </a:r>
            <a:r>
              <a:rPr lang="es-ES" sz="1600" u="sng" dirty="0"/>
              <a:t>forma digital</a:t>
            </a:r>
            <a:r>
              <a:rPr lang="es-ES" sz="1600" dirty="0"/>
              <a:t>, a disposición del operador al que se suministre el producto de la pesca o de la acuicultura y, previa solicitud, a disposición de las autoridades competentes.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Los Estados miembros cooperarán entre sí con el fin de garantizar que las autoridades competentes de los</a:t>
            </a:r>
          </a:p>
          <a:p>
            <a:pPr algn="just"/>
            <a:r>
              <a:rPr lang="es-ES" sz="1600" dirty="0"/>
              <a:t>     Estados miembros distintos de aquel en el que los productos de la pesca o de la acuicultura se hayan</a:t>
            </a:r>
          </a:p>
          <a:p>
            <a:pPr algn="just"/>
            <a:r>
              <a:rPr lang="es-ES" sz="1600" dirty="0"/>
              <a:t>     dispuesto en lotes o al que se hayan importado, puedan acceder a la información	 de </a:t>
            </a:r>
          </a:p>
          <a:p>
            <a:pPr algn="just"/>
            <a:r>
              <a:rPr lang="es-ES" sz="1600" dirty="0"/>
              <a:t>     trazabilidad             </a:t>
            </a:r>
            <a:endParaRPr lang="es-ES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23424CFC-3149-C67C-9601-535007F92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BD32C3F-5682-5967-12CC-ADDC95C6B5D5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067DE7-F5C5-8D9F-8568-43E13936E88F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Trazabilidad (Art. 58). NC 3</a:t>
            </a:r>
          </a:p>
        </p:txBody>
      </p:sp>
      <p:sp>
        <p:nvSpPr>
          <p:cNvPr id="8" name="Explosión: 8 puntos 7">
            <a:extLst>
              <a:ext uri="{FF2B5EF4-FFF2-40B4-BE49-F238E27FC236}">
                <a16:creationId xmlns:a16="http://schemas.microsoft.com/office/drawing/2014/main" id="{B659910F-5E61-E8BF-9690-1C0B258B699E}"/>
              </a:ext>
            </a:extLst>
          </p:cNvPr>
          <p:cNvSpPr/>
          <p:nvPr/>
        </p:nvSpPr>
        <p:spPr>
          <a:xfrm>
            <a:off x="9122476" y="4097316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11" name="Explosión: 8 puntos 10">
            <a:extLst>
              <a:ext uri="{FF2B5EF4-FFF2-40B4-BE49-F238E27FC236}">
                <a16:creationId xmlns:a16="http://schemas.microsoft.com/office/drawing/2014/main" id="{B19D423D-304C-33AC-49AE-2C5216531810}"/>
              </a:ext>
            </a:extLst>
          </p:cNvPr>
          <p:cNvSpPr/>
          <p:nvPr/>
        </p:nvSpPr>
        <p:spPr>
          <a:xfrm>
            <a:off x="5999070" y="807300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5" name="Explosión: 8 puntos 4">
            <a:extLst>
              <a:ext uri="{FF2B5EF4-FFF2-40B4-BE49-F238E27FC236}">
                <a16:creationId xmlns:a16="http://schemas.microsoft.com/office/drawing/2014/main" id="{EEADDAD4-2E2F-BAA5-FD17-1DA9E08B359D}"/>
              </a:ext>
            </a:extLst>
          </p:cNvPr>
          <p:cNvSpPr/>
          <p:nvPr/>
        </p:nvSpPr>
        <p:spPr>
          <a:xfrm>
            <a:off x="10132146" y="4065939"/>
            <a:ext cx="1615495" cy="402954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Acto</a:t>
            </a:r>
            <a:r>
              <a:rPr lang="es-ES" sz="12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</a:t>
            </a:r>
            <a:r>
              <a:rPr lang="es-ES" sz="9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delegado</a:t>
            </a:r>
            <a:endParaRPr kumimoji="0" lang="es-ES" sz="1200" b="0" i="0" u="none" strike="noStrike" kern="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xplosión: 8 puntos 5">
            <a:extLst>
              <a:ext uri="{FF2B5EF4-FFF2-40B4-BE49-F238E27FC236}">
                <a16:creationId xmlns:a16="http://schemas.microsoft.com/office/drawing/2014/main" id="{FFD85070-1D74-BA17-2CCB-2FAC3906C796}"/>
              </a:ext>
            </a:extLst>
          </p:cNvPr>
          <p:cNvSpPr/>
          <p:nvPr/>
        </p:nvSpPr>
        <p:spPr>
          <a:xfrm>
            <a:off x="7670856" y="6191284"/>
            <a:ext cx="1615495" cy="402954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Acto</a:t>
            </a:r>
            <a:r>
              <a:rPr lang="es-ES" sz="12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</a:t>
            </a:r>
            <a:r>
              <a:rPr lang="es-ES" sz="9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delegado</a:t>
            </a:r>
            <a:endParaRPr kumimoji="0" lang="es-ES" sz="1200" b="0" i="0" u="none" strike="noStrike" kern="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563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8BE3DF-0DC9-1B49-0148-F796868D3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A879CCA-D23F-1248-AA9C-EC7D1D2087A5}"/>
              </a:ext>
            </a:extLst>
          </p:cNvPr>
          <p:cNvSpPr txBox="1"/>
          <p:nvPr/>
        </p:nvSpPr>
        <p:spPr>
          <a:xfrm>
            <a:off x="180870" y="842368"/>
            <a:ext cx="11543250" cy="5608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07000"/>
              </a:lnSpc>
            </a:pPr>
            <a:r>
              <a:rPr lang="es-ES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elimina de la información mínima obligatoria</a:t>
            </a:r>
            <a:r>
              <a:rPr lang="es-E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s-E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Nombre del buque.</a:t>
            </a:r>
          </a:p>
          <a:p>
            <a:pPr lvl="1" algn="just">
              <a:lnSpc>
                <a:spcPct val="107000"/>
              </a:lnSpc>
            </a:pPr>
            <a:endParaRPr lang="es-E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dirty="0">
                <a:ea typeface="Calibri" panose="020F0502020204030204" pitchFamily="34" charset="0"/>
                <a:cs typeface="Times New Roman" panose="02020603050405020304" pitchFamily="18" charset="0"/>
              </a:rPr>
              <a:t>Nombre comercial especie</a:t>
            </a:r>
          </a:p>
          <a:p>
            <a:pPr lvl="1" algn="just">
              <a:lnSpc>
                <a:spcPct val="107000"/>
              </a:lnSpc>
            </a:pPr>
            <a:endParaRPr lang="es-E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Nombre y dirección proveedores.</a:t>
            </a:r>
          </a:p>
          <a:p>
            <a:pPr lvl="1" algn="just">
              <a:lnSpc>
                <a:spcPct val="107000"/>
              </a:lnSpc>
            </a:pPr>
            <a:endParaRPr lang="es-E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Información al consumidor como referencia explícita, se han incorporado partes de la misma. Se eliminan:</a:t>
            </a:r>
          </a:p>
          <a:p>
            <a:pPr marL="1143000" lvl="2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dirty="0">
                <a:ea typeface="Calibri" panose="020F0502020204030204" pitchFamily="34" charset="0"/>
                <a:cs typeface="Times New Roman" panose="02020603050405020304" pitchFamily="18" charset="0"/>
              </a:rPr>
              <a:t>Señalar</a:t>
            </a:r>
            <a:r>
              <a:rPr lang="es-E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si el producto ha sido descongelado</a:t>
            </a:r>
          </a:p>
          <a:p>
            <a:pPr marL="1143000" lvl="2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Incluir la fecha duración mínima, cuando proceda.</a:t>
            </a:r>
          </a:p>
          <a:p>
            <a:pPr lvl="2" algn="just">
              <a:lnSpc>
                <a:spcPct val="107000"/>
              </a:lnSpc>
            </a:pPr>
            <a:endParaRPr lang="es-E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es-ES" dirty="0"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s-ES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Excepción de trazabilidad en ventas directas para consumo final</a:t>
            </a:r>
            <a:r>
              <a:rPr lang="es-E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s-E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 kg consumidor/día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23424CFC-3149-C67C-9601-535007F92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617" y="6109293"/>
            <a:ext cx="2195513" cy="5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BD32C3F-5682-5967-12CC-ADDC95C6B5D5}"/>
              </a:ext>
            </a:extLst>
          </p:cNvPr>
          <p:cNvSpPr txBox="1"/>
          <p:nvPr/>
        </p:nvSpPr>
        <p:spPr>
          <a:xfrm>
            <a:off x="653141" y="6463930"/>
            <a:ext cx="963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/>
              <a:t>Jornada sobre novedades y aplicación del Reglamento de Control de la pesca - 25 abril 2024</a:t>
            </a:r>
          </a:p>
          <a:p>
            <a:endParaRPr lang="es-ES" sz="12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9067DE7-F5C5-8D9F-8568-43E13936E88F}"/>
              </a:ext>
            </a:extLst>
          </p:cNvPr>
          <p:cNvSpPr/>
          <p:nvPr/>
        </p:nvSpPr>
        <p:spPr>
          <a:xfrm>
            <a:off x="231111" y="110297"/>
            <a:ext cx="11404880" cy="51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Trazabilidad (Art. 58). NC 3</a:t>
            </a:r>
          </a:p>
        </p:txBody>
      </p:sp>
      <p:sp>
        <p:nvSpPr>
          <p:cNvPr id="8" name="Explosión: 8 puntos 7">
            <a:extLst>
              <a:ext uri="{FF2B5EF4-FFF2-40B4-BE49-F238E27FC236}">
                <a16:creationId xmlns:a16="http://schemas.microsoft.com/office/drawing/2014/main" id="{B659910F-5E61-E8BF-9690-1C0B258B699E}"/>
              </a:ext>
            </a:extLst>
          </p:cNvPr>
          <p:cNvSpPr/>
          <p:nvPr/>
        </p:nvSpPr>
        <p:spPr>
          <a:xfrm>
            <a:off x="3631758" y="5487100"/>
            <a:ext cx="882274" cy="340200"/>
          </a:xfrm>
          <a:prstGeom prst="irregularSeal1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6234157-47B6-DCBE-3314-A3923A0ABC89}"/>
              </a:ext>
            </a:extLst>
          </p:cNvPr>
          <p:cNvSpPr txBox="1"/>
          <p:nvPr/>
        </p:nvSpPr>
        <p:spPr>
          <a:xfrm>
            <a:off x="4792078" y="5472534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Antes 50 euros</a:t>
            </a:r>
          </a:p>
        </p:txBody>
      </p:sp>
    </p:spTree>
    <p:extLst>
      <p:ext uri="{BB962C8B-B14F-4D97-AF65-F5344CB8AC3E}">
        <p14:creationId xmlns:p14="http://schemas.microsoft.com/office/powerpoint/2010/main" val="2649434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50DE719-AAFE-37F5-E522-77FB77984494}"/>
              </a:ext>
            </a:extLst>
          </p:cNvPr>
          <p:cNvSpPr txBox="1"/>
          <p:nvPr/>
        </p:nvSpPr>
        <p:spPr>
          <a:xfrm>
            <a:off x="-107113" y="301118"/>
            <a:ext cx="11928576" cy="6437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07000"/>
              </a:lnSpc>
            </a:pP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Identificación lote.</a:t>
            </a:r>
          </a:p>
          <a:p>
            <a:pPr lvl="1">
              <a:lnSpc>
                <a:spcPct val="107000"/>
              </a:lnSpc>
            </a:pP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Identificación unidad productiva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importados:</a:t>
            </a:r>
          </a:p>
          <a:p>
            <a:pPr marL="1600200" lvl="3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Identificador marea 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día de pesca.  </a:t>
            </a:r>
          </a:p>
          <a:p>
            <a:pPr marL="1600200" lvl="3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y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nº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registro unidad producción</a:t>
            </a:r>
          </a:p>
          <a:p>
            <a:pPr lvl="2">
              <a:lnSpc>
                <a:spcPct val="107000"/>
              </a:lnSpc>
            </a:pP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Importados. Deben aplicar la misma información que los no importados:</a:t>
            </a:r>
          </a:p>
          <a:p>
            <a:pPr marL="1600200" lvl="3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Nº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OMI u otro identificador y, si procede,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nº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certificados captura.</a:t>
            </a:r>
          </a:p>
          <a:p>
            <a:pPr marL="1600200" lvl="3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Nº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registro unidad productiva si se dispone de él.</a:t>
            </a:r>
          </a:p>
          <a:p>
            <a:pPr lvl="2">
              <a:lnSpc>
                <a:spcPct val="107000"/>
              </a:lnSpc>
            </a:pP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científico y código FAO. </a:t>
            </a:r>
          </a:p>
          <a:p>
            <a:pPr lvl="1">
              <a:lnSpc>
                <a:spcPct val="107000"/>
              </a:lnSpc>
            </a:pP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 geográfica pertinente.</a:t>
            </a:r>
          </a:p>
          <a:p>
            <a:pPr lvl="1">
              <a:lnSpc>
                <a:spcPct val="107000"/>
              </a:lnSpc>
            </a:pP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Arte en base Reglamento OCM</a:t>
            </a:r>
          </a:p>
          <a:p>
            <a:pPr lvl="1">
              <a:lnSpc>
                <a:spcPct val="107000"/>
              </a:lnSpc>
            </a:pP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fecha o las fechas de captura de los productos de la pesca o la fecha o las fechas de recolección de los productos de la acuicultura;</a:t>
            </a:r>
          </a:p>
          <a:p>
            <a:pPr lvl="1">
              <a:lnSpc>
                <a:spcPct val="107000"/>
              </a:lnSpc>
            </a:pP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cantidades, expresadas en kilogramos de peso neto o, cuando proceda, el número de ejemplares</a:t>
            </a:r>
          </a:p>
          <a:p>
            <a:pPr lvl="1">
              <a:lnSpc>
                <a:spcPct val="107000"/>
              </a:lnSpc>
            </a:pP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uando haya productos de la pesca por debajo de la talla mínima de referencia a efectos de conservación en el lote, </a:t>
            </a:r>
            <a:r>
              <a:rPr lang="es-ES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separada sobre las cantidades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expresadas en kilogramos de peso neto, o el número de ejemplares por debajo de la talla mínima de referencia a efectos de conservación;</a:t>
            </a:r>
          </a:p>
          <a:p>
            <a:pPr lvl="1">
              <a:lnSpc>
                <a:spcPct val="107000"/>
              </a:lnSpc>
            </a:pP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el caso de los productos de la pesca y de la acuicultura a los que se aplican normas comunes de comercialización, la información necesaria para cumplir dichas normas.</a:t>
            </a:r>
          </a:p>
        </p:txBody>
      </p:sp>
      <p:sp>
        <p:nvSpPr>
          <p:cNvPr id="5" name="Explosión: 8 puntos 4">
            <a:extLst>
              <a:ext uri="{FF2B5EF4-FFF2-40B4-BE49-F238E27FC236}">
                <a16:creationId xmlns:a16="http://schemas.microsoft.com/office/drawing/2014/main" id="{37E41DB7-EF76-449F-37CB-A95B69365CC5}"/>
              </a:ext>
            </a:extLst>
          </p:cNvPr>
          <p:cNvSpPr/>
          <p:nvPr/>
        </p:nvSpPr>
        <p:spPr>
          <a:xfrm>
            <a:off x="6316848" y="2394124"/>
            <a:ext cx="850207" cy="33912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6" name="Explosión: 8 puntos 5">
            <a:extLst>
              <a:ext uri="{FF2B5EF4-FFF2-40B4-BE49-F238E27FC236}">
                <a16:creationId xmlns:a16="http://schemas.microsoft.com/office/drawing/2014/main" id="{1255BDED-8216-1894-FE4D-741A6E1CA36F}"/>
              </a:ext>
            </a:extLst>
          </p:cNvPr>
          <p:cNvSpPr/>
          <p:nvPr/>
        </p:nvSpPr>
        <p:spPr>
          <a:xfrm>
            <a:off x="4190449" y="1336824"/>
            <a:ext cx="901817" cy="37980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7" name="Explosión: 8 puntos 6">
            <a:extLst>
              <a:ext uri="{FF2B5EF4-FFF2-40B4-BE49-F238E27FC236}">
                <a16:creationId xmlns:a16="http://schemas.microsoft.com/office/drawing/2014/main" id="{9C8AFF63-5049-F0AA-0861-509375D77F03}"/>
              </a:ext>
            </a:extLst>
          </p:cNvPr>
          <p:cNvSpPr/>
          <p:nvPr/>
        </p:nvSpPr>
        <p:spPr>
          <a:xfrm>
            <a:off x="2537018" y="6228677"/>
            <a:ext cx="755708" cy="37980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NEW</a:t>
            </a:r>
          </a:p>
        </p:txBody>
      </p:sp>
      <p:sp>
        <p:nvSpPr>
          <p:cNvPr id="8" name="Título 3">
            <a:extLst>
              <a:ext uri="{FF2B5EF4-FFF2-40B4-BE49-F238E27FC236}">
                <a16:creationId xmlns:a16="http://schemas.microsoft.com/office/drawing/2014/main" id="{4A130C40-2FD2-77AE-BDFC-99E77393F08A}"/>
              </a:ext>
            </a:extLst>
          </p:cNvPr>
          <p:cNvSpPr txBox="1">
            <a:spLocks/>
          </p:cNvSpPr>
          <p:nvPr/>
        </p:nvSpPr>
        <p:spPr>
          <a:xfrm>
            <a:off x="3002399" y="-119972"/>
            <a:ext cx="6186896" cy="5662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es-ES" sz="32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4</a:t>
            </a:r>
            <a:r>
              <a:rPr kumimoji="0" lang="es-ES" sz="31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. TRAZABILIDAD. Información mínima obligatoria</a:t>
            </a:r>
            <a:r>
              <a:rPr kumimoji="0" lang="es-ES" sz="27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(art 58)</a:t>
            </a:r>
            <a:endParaRPr kumimoji="0" lang="es-ES" sz="20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88AA9EC-0322-9F86-7686-83A143D52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6922" y="-4155"/>
            <a:ext cx="2022808" cy="397473"/>
          </a:xfrm>
          <a:prstGeom prst="rect">
            <a:avLst/>
          </a:prstGeom>
        </p:spPr>
      </p:pic>
      <p:sp>
        <p:nvSpPr>
          <p:cNvPr id="4" name="Explosión: 8 puntos 3">
            <a:extLst>
              <a:ext uri="{FF2B5EF4-FFF2-40B4-BE49-F238E27FC236}">
                <a16:creationId xmlns:a16="http://schemas.microsoft.com/office/drawing/2014/main" id="{F9B03F92-8520-2E4E-67F6-759784C8DFD1}"/>
              </a:ext>
            </a:extLst>
          </p:cNvPr>
          <p:cNvSpPr/>
          <p:nvPr/>
        </p:nvSpPr>
        <p:spPr>
          <a:xfrm>
            <a:off x="2914872" y="3429000"/>
            <a:ext cx="1615495" cy="402954"/>
          </a:xfrm>
          <a:prstGeom prst="irregularSeal1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Acto</a:t>
            </a:r>
            <a:r>
              <a:rPr lang="es-ES" sz="12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</a:t>
            </a:r>
            <a:r>
              <a:rPr lang="es-ES" sz="900" kern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delegado</a:t>
            </a:r>
            <a:endParaRPr kumimoji="0" lang="es-ES" sz="1200" b="0" i="0" u="none" strike="noStrike" kern="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66197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401</TotalTime>
  <Words>1827</Words>
  <Application>Microsoft Office PowerPoint</Application>
  <PresentationFormat>Panorámica</PresentationFormat>
  <Paragraphs>201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Century Gothic</vt:lpstr>
      <vt:lpstr>Courier New</vt:lpstr>
      <vt:lpstr>Lato</vt:lpstr>
      <vt:lpstr>Times New Roman</vt:lpstr>
      <vt:lpstr>Wingdings</vt:lpstr>
      <vt:lpstr>Wingdings 3</vt:lpstr>
      <vt:lpstr>Sector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¡GRACIAS POR SU ATENCIÓN!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Poderoso Godoy, David</dc:creator>
  <cp:lastModifiedBy>García Caballero, Elena</cp:lastModifiedBy>
  <cp:revision>31</cp:revision>
  <cp:lastPrinted>2024-03-20T11:59:56Z</cp:lastPrinted>
  <dcterms:created xsi:type="dcterms:W3CDTF">2024-01-26T10:41:03Z</dcterms:created>
  <dcterms:modified xsi:type="dcterms:W3CDTF">2024-04-24T16:08:56Z</dcterms:modified>
</cp:coreProperties>
</file>